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sldIdLst>
    <p:sldId id="256" r:id="rId2"/>
    <p:sldId id="257" r:id="rId3"/>
    <p:sldId id="259" r:id="rId4"/>
    <p:sldId id="311" r:id="rId5"/>
    <p:sldId id="263" r:id="rId6"/>
    <p:sldId id="269" r:id="rId7"/>
    <p:sldId id="260" r:id="rId8"/>
    <p:sldId id="266" r:id="rId9"/>
    <p:sldId id="291" r:id="rId10"/>
    <p:sldId id="265" r:id="rId11"/>
    <p:sldId id="267" r:id="rId12"/>
    <p:sldId id="268" r:id="rId13"/>
    <p:sldId id="270" r:id="rId14"/>
    <p:sldId id="271" r:id="rId15"/>
    <p:sldId id="264" r:id="rId16"/>
    <p:sldId id="261" r:id="rId17"/>
    <p:sldId id="280" r:id="rId18"/>
    <p:sldId id="282" r:id="rId19"/>
    <p:sldId id="283" r:id="rId20"/>
    <p:sldId id="284" r:id="rId21"/>
    <p:sldId id="285" r:id="rId22"/>
    <p:sldId id="286" r:id="rId23"/>
    <p:sldId id="288" r:id="rId24"/>
    <p:sldId id="289" r:id="rId25"/>
    <p:sldId id="292" r:id="rId26"/>
    <p:sldId id="293" r:id="rId27"/>
    <p:sldId id="295" r:id="rId28"/>
    <p:sldId id="294" r:id="rId29"/>
    <p:sldId id="296" r:id="rId30"/>
    <p:sldId id="274" r:id="rId31"/>
    <p:sldId id="298" r:id="rId32"/>
    <p:sldId id="299" r:id="rId33"/>
    <p:sldId id="300" r:id="rId34"/>
    <p:sldId id="301" r:id="rId35"/>
    <p:sldId id="305" r:id="rId36"/>
    <p:sldId id="303" r:id="rId37"/>
    <p:sldId id="304" r:id="rId38"/>
    <p:sldId id="275" r:id="rId39"/>
    <p:sldId id="307" r:id="rId40"/>
    <p:sldId id="318" r:id="rId41"/>
    <p:sldId id="308" r:id="rId42"/>
    <p:sldId id="309" r:id="rId43"/>
    <p:sldId id="310" r:id="rId44"/>
    <p:sldId id="312" r:id="rId45"/>
    <p:sldId id="313" r:id="rId46"/>
    <p:sldId id="314" r:id="rId47"/>
    <p:sldId id="315" r:id="rId48"/>
    <p:sldId id="276" r:id="rId49"/>
    <p:sldId id="319" r:id="rId50"/>
    <p:sldId id="277" r:id="rId51"/>
    <p:sldId id="320" r:id="rId52"/>
    <p:sldId id="321" r:id="rId53"/>
    <p:sldId id="278" r:id="rId54"/>
    <p:sldId id="272" r:id="rId55"/>
    <p:sldId id="262" r:id="rId56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4336"/>
    <a:srgbClr val="DC6868"/>
    <a:srgbClr val="194A85"/>
    <a:srgbClr val="C7DCF5"/>
    <a:srgbClr val="5280B8"/>
    <a:srgbClr val="6C99CF"/>
    <a:srgbClr val="8AB5EA"/>
    <a:srgbClr val="51B7D8"/>
    <a:srgbClr val="669E69"/>
    <a:srgbClr val="42B1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96" autoAdjust="0"/>
    <p:restoredTop sz="89430" autoAdjust="0"/>
  </p:normalViewPr>
  <p:slideViewPr>
    <p:cSldViewPr snapToGrid="0">
      <p:cViewPr varScale="1">
        <p:scale>
          <a:sx n="66" d="100"/>
          <a:sy n="66" d="100"/>
        </p:scale>
        <p:origin x="48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DCC90-BEEF-43EC-BC62-7FAC5E1EB760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B44836-3D27-4E0E-B609-A2E0E9EFF79C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5720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是要介紹目前最前沿的技術發展，比如 常用甚麼機器學習演算法、最新的神經網路模型，或是如何訓練聲音資料等等。</a:t>
            </a:r>
            <a:endParaRPr lang="en-US" altLang="zh-TW" sz="1200" b="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還是應用場景，比如 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speech2text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text2speech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Gen music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auto music </a:t>
            </a:r>
            <a:r>
              <a:rPr lang="en-US" altLang="zh-TW" sz="1200" b="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compoding</a:t>
            </a: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Fake voice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1200" b="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模型、技術、應用、資料處理</a:t>
            </a:r>
          </a:p>
          <a:p>
            <a:endParaRPr lang="zh-TW" altLang="en-US" b="0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285150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66357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887572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578566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音訊的檔案儲存可以分成壓縮和無壓縮兩種，</a:t>
            </a:r>
          </a:p>
          <a:p>
            <a:r>
              <a:rPr lang="zh-TW" altLang="en-US" dirty="0"/>
              <a:t>常見的無壓縮檔案格式為*</a:t>
            </a:r>
            <a:r>
              <a:rPr lang="en-US" altLang="zh-TW" dirty="0"/>
              <a:t>.wav</a:t>
            </a:r>
            <a:r>
              <a:rPr lang="zh-TW" altLang="en-US" dirty="0"/>
              <a:t>，而壓縮檔案格式為*</a:t>
            </a:r>
            <a:r>
              <a:rPr lang="en-US" altLang="zh-TW" dirty="0"/>
              <a:t>.mp3</a:t>
            </a:r>
            <a:r>
              <a:rPr lang="zh-TW" altLang="en-US" dirty="0"/>
              <a:t>，</a:t>
            </a:r>
          </a:p>
          <a:p>
            <a:r>
              <a:rPr lang="zh-TW" altLang="en-US" dirty="0"/>
              <a:t>關於這一部分的詳細資料可以參照音訊檔案格式。</a:t>
            </a:r>
          </a:p>
          <a:p>
            <a:endParaRPr lang="zh-TW" altLang="en-US" dirty="0"/>
          </a:p>
          <a:p>
            <a:r>
              <a:rPr lang="zh-TW" altLang="en-US" dirty="0"/>
              <a:t>聲音檔的存取時，主要有三個需要考慮因素：</a:t>
            </a:r>
          </a:p>
          <a:p>
            <a:r>
              <a:rPr lang="en-US" altLang="zh-TW" dirty="0"/>
              <a:t>1. </a:t>
            </a:r>
            <a:r>
              <a:rPr lang="zh-TW" altLang="en-US" dirty="0"/>
              <a:t>取樣頻率：在訊號處理中，取樣頻率所代表的是聲音的品質，取樣的頻率越高，數位訊號的波形越接近類比訊號的波形，因此聲音的品質也越好。而在做取樣時，必須遵守奈奎斯特頻率，簡單來說，頻率在取樣時至少要大於原訊號頻率的</a:t>
            </a:r>
            <a:r>
              <a:rPr lang="en-US" altLang="zh-TW" dirty="0"/>
              <a:t>2</a:t>
            </a:r>
            <a:r>
              <a:rPr lang="zh-TW" altLang="en-US" dirty="0"/>
              <a:t>倍，才可以得到有意義的訊號，也能還原成原本的訊號。</a:t>
            </a:r>
          </a:p>
          <a:p>
            <a:r>
              <a:rPr lang="en-US" altLang="zh-TW" dirty="0"/>
              <a:t>2. </a:t>
            </a:r>
            <a:r>
              <a:rPr lang="zh-TW" altLang="en-US" dirty="0"/>
              <a:t>聲音解析度：存取訊號資料點所用的位元數，即代表其解析度。所使用的位元數越大，每個資料點的數值就越精確，聲音的解析度也越好。比較</a:t>
            </a:r>
            <a:r>
              <a:rPr lang="en-US" altLang="zh-TW" dirty="0"/>
              <a:t>16bit</a:t>
            </a:r>
            <a:r>
              <a:rPr lang="zh-TW" altLang="en-US" dirty="0"/>
              <a:t>與</a:t>
            </a:r>
            <a:r>
              <a:rPr lang="en-US" altLang="zh-TW" dirty="0"/>
              <a:t>8bit</a:t>
            </a:r>
            <a:r>
              <a:rPr lang="zh-TW" altLang="en-US" dirty="0"/>
              <a:t>兩種存取位元，</a:t>
            </a:r>
            <a:r>
              <a:rPr lang="en-US" altLang="zh-TW" dirty="0"/>
              <a:t>16bit</a:t>
            </a:r>
            <a:r>
              <a:rPr lang="zh-TW" altLang="en-US" dirty="0"/>
              <a:t>可以存取到較精確的數值，但是也會花比較大的硬體儲存空間。</a:t>
            </a:r>
          </a:p>
          <a:p>
            <a:r>
              <a:rPr lang="en-US" altLang="zh-TW" dirty="0"/>
              <a:t>3. </a:t>
            </a:r>
            <a:r>
              <a:rPr lang="zh-TW" altLang="en-US" dirty="0"/>
              <a:t>聲道：聲道就是聲音的來源數，常聽到的單聲道及雙聲道，代表的是聲音是否有立體感。利用兩個喇叭，撥放單聲道的聲音，左右兩個喇叭發出的聲音完全相同，因此會感覺聲音是來自兩個喇叭中間，但若是雙聲道聲音，左右兩個喇叭發出的聲音會有一定差異，因此會覺得聲音聽起來有立體感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5950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54227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39592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99</a:t>
            </a:r>
            <a:r>
              <a:rPr lang="zh-TW" altLang="en-US" dirty="0"/>
              <a:t>課綱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042404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344213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83340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1520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這些數字代表搜尋字詞，在全球和時間範圍內的熱門程度變化趨勢，以圖表中的最高點做為比較基準。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100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分代表該字詞的熱門程度在該時間點達到最高峰。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50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分表示該字詞的熱門程度為最高點的一半，</a:t>
            </a:r>
            <a:endParaRPr lang="en-US" altLang="zh-TW" b="0" i="0" dirty="0"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b="0" i="0" dirty="0"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分則表示該字詞熱門程度的資料不足。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79027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915326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73548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694685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4260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- </a:t>
            </a:r>
            <a:r>
              <a:rPr lang="zh-TW" altLang="en-US" dirty="0"/>
              <a:t>取樣頻率為 </a:t>
            </a:r>
            <a:r>
              <a:rPr lang="en-US" altLang="zh-TW" dirty="0"/>
              <a:t>44100</a:t>
            </a:r>
            <a:r>
              <a:rPr lang="zh-TW" altLang="en-US" dirty="0"/>
              <a:t>次</a:t>
            </a:r>
            <a:r>
              <a:rPr lang="en-US" altLang="zh-TW" dirty="0"/>
              <a:t>/</a:t>
            </a:r>
            <a:r>
              <a:rPr lang="zh-TW" altLang="en-US" dirty="0"/>
              <a:t>每秒。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聲音長度為 </a:t>
            </a:r>
            <a:r>
              <a:rPr lang="en-US" altLang="zh-TW" dirty="0"/>
              <a:t>2</a:t>
            </a:r>
            <a:r>
              <a:rPr lang="zh-TW" altLang="en-US" dirty="0"/>
              <a:t>秒。  </a:t>
            </a:r>
          </a:p>
          <a:p>
            <a:r>
              <a:rPr lang="en-US" altLang="zh-TW" dirty="0"/>
              <a:t>- </a:t>
            </a:r>
            <a:r>
              <a:rPr lang="zh-TW" altLang="en-US" dirty="0"/>
              <a:t>取樣點為 </a:t>
            </a:r>
            <a:r>
              <a:rPr lang="en-US" altLang="zh-TW" dirty="0"/>
              <a:t>44100*2=88200 </a:t>
            </a:r>
            <a:r>
              <a:rPr lang="zh-TW" altLang="en-US" dirty="0"/>
              <a:t>個數據。</a:t>
            </a:r>
          </a:p>
          <a:p>
            <a:r>
              <a:rPr lang="en-US" altLang="zh-TW" dirty="0"/>
              <a:t>- Mono</a:t>
            </a:r>
            <a:r>
              <a:rPr lang="zh-TW" altLang="en-US" dirty="0"/>
              <a:t>為單聲道。</a:t>
            </a:r>
          </a:p>
          <a:p>
            <a:r>
              <a:rPr lang="en-US" altLang="zh-TW" dirty="0"/>
              <a:t>- 16 Bit </a:t>
            </a:r>
            <a:r>
              <a:rPr lang="zh-TW" altLang="en-US" dirty="0"/>
              <a:t>的解析度。</a:t>
            </a:r>
          </a:p>
          <a:p>
            <a:endParaRPr lang="en-US" altLang="zh-TW" dirty="0"/>
          </a:p>
          <a:p>
            <a:r>
              <a:rPr lang="en-US" altLang="zh-TW" dirty="0"/>
              <a:t>p.s. </a:t>
            </a:r>
            <a:r>
              <a:rPr lang="zh-TW" altLang="en-US" dirty="0"/>
              <a:t>不管是聲音或者是其他信息，只要是經過取樣與量化得到的資料，總稱 </a:t>
            </a:r>
            <a:r>
              <a:rPr lang="en-US" altLang="zh-TW" dirty="0"/>
              <a:t>PCM data </a:t>
            </a:r>
            <a:r>
              <a:rPr lang="zh-TW" altLang="en-US" dirty="0"/>
              <a:t>。「脈衝編碼調變 </a:t>
            </a:r>
            <a:r>
              <a:rPr lang="en-US" altLang="zh-TW" dirty="0"/>
              <a:t>pulse-code modulation, PCM </a:t>
            </a:r>
            <a:r>
              <a:rPr lang="zh-TW" altLang="en-US" dirty="0"/>
              <a:t>」源自訊號學。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04134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那現實中不是週期波呢</a:t>
            </a:r>
            <a:r>
              <a:rPr lang="en-US" altLang="zh-TW" dirty="0"/>
              <a:t>?</a:t>
            </a:r>
          </a:p>
          <a:p>
            <a:r>
              <a:rPr lang="zh-TW" altLang="en-US" dirty="0"/>
              <a:t>嘿嘿在學理上，會切一小段，並視為重複循環出現。或是整段送入傅立葉轉換，視為全部重複。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76857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50725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416801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568300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42139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一個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基本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=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波峰 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+ 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波谷。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人耳可以聽到的聲音頻率介於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20Hz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</a:t>
            </a:r>
            <a:r>
              <a:rPr lang="en-US" altLang="zh-TW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20000Hz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之間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204056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波形</a:t>
            </a:r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 頻率、音調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-</a:t>
            </a:r>
            <a:r>
              <a:rPr lang="zh-TW" altLang="en-US" dirty="0"/>
              <a:t> 大小、響度</a:t>
            </a:r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- </a:t>
            </a:r>
            <a:r>
              <a:rPr lang="zh-TW" altLang="en-US" dirty="0"/>
              <a:t>振幅、音量</a:t>
            </a:r>
            <a:r>
              <a:rPr lang="en-US" altLang="zh-TW" dirty="0"/>
              <a:t>: </a:t>
            </a:r>
            <a:r>
              <a:rPr lang="zh-TW" altLang="en-US" dirty="0"/>
              <a:t>聲音的大小聲、強弱。</a:t>
            </a:r>
            <a:endParaRPr lang="en-US" altLang="zh-TW" dirty="0"/>
          </a:p>
          <a:p>
            <a:r>
              <a:rPr lang="en-US" altLang="zh-TW" dirty="0"/>
              <a:t>- </a:t>
            </a:r>
            <a:r>
              <a:rPr lang="zh-TW" altLang="en-US" dirty="0"/>
              <a:t>音壓</a:t>
            </a:r>
            <a:r>
              <a:rPr lang="en-US" altLang="zh-TW" dirty="0"/>
              <a:t>: </a:t>
            </a:r>
            <a:r>
              <a:rPr lang="zh-TW" altLang="en-US" dirty="0"/>
              <a:t>傳遞過程中的壓力變化量稱為「音壓」。</a:t>
            </a:r>
            <a:endParaRPr lang="en-US" altLang="zh-TW" dirty="0"/>
          </a:p>
          <a:p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音波振幅越大，對耳膜產生的壓力越大，聽覺上感覺到的音量也就會越大。所以能用</a:t>
            </a:r>
            <a:r>
              <a:rPr lang="zh-TW" altLang="en-US" dirty="0"/>
              <a:t>音壓</a:t>
            </a:r>
            <a:r>
              <a:rPr lang="zh-TW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測量來定義音量。</a:t>
            </a:r>
            <a:endParaRPr lang="en-US" altLang="zh-TW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/>
              <a:t>Sound Pressure Level</a:t>
            </a: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321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音波的頻率決定了聽起來的音高，</a:t>
            </a:r>
            <a:endParaRPr lang="en-US" altLang="zh-TW" dirty="0"/>
          </a:p>
          <a:p>
            <a:r>
              <a:rPr lang="zh-TW" altLang="en-US" dirty="0"/>
              <a:t>波型決定了音質的特色，</a:t>
            </a:r>
            <a:endParaRPr lang="en-US" altLang="zh-TW" dirty="0"/>
          </a:p>
          <a:p>
            <a:r>
              <a:rPr lang="zh-TW" altLang="en-US" dirty="0"/>
              <a:t>而音波的振幅則與聲音聽起來的大小有關：音波振幅越大，對耳膜產生的壓力越大，聽覺上感覺到的音量也就會越大。所以能用音壓測量來定義音量。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33684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音波的頻率決定了聽起來的音高，</a:t>
            </a:r>
            <a:endParaRPr lang="en-US" altLang="zh-TW" dirty="0"/>
          </a:p>
          <a:p>
            <a:r>
              <a:rPr lang="zh-TW" altLang="en-US" dirty="0"/>
              <a:t>波型決定了音質的特色，</a:t>
            </a:r>
            <a:endParaRPr lang="en-US" altLang="zh-TW" dirty="0"/>
          </a:p>
          <a:p>
            <a:r>
              <a:rPr lang="zh-TW" altLang="en-US" dirty="0"/>
              <a:t>而音波的振幅則與聲音聽起來的大小有關：音波振幅越大，對耳膜產生的壓力越大，聽覺上感覺到的音量也就會越大。所以能用音壓測量來定義音量。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聲音訊號是一種力學波，因此在傳播過程中是一種類比連續的訊號，</a:t>
            </a:r>
            <a:endParaRPr lang="en-US" altLang="zh-TW" dirty="0"/>
          </a:p>
          <a:p>
            <a:r>
              <a:rPr lang="zh-TW" altLang="en-US" dirty="0"/>
              <a:t>然而由於人耳是天然的傅立葉轉換器，因此音訊經過人耳後會變成數位訊號。</a:t>
            </a:r>
            <a:endParaRPr lang="en-US" altLang="zh-TW" dirty="0"/>
          </a:p>
          <a:p>
            <a:endParaRPr lang="en-US" altLang="zh-TW" dirty="0"/>
          </a:p>
          <a:p>
            <a:r>
              <a:rPr lang="zh-TW" altLang="en-US" dirty="0"/>
              <a:t>在這些訊號中，有三個特徵是處理時經常考慮的部分：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音量：從訊號來看，音量代表的是訊號的震幅，訊號振幅越大，所發出的音量也越大。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音頻：訊號的頻率，就是所謂的音頻，也就是聲音震動的頻率。其代表的是音調的高低，頻率越高，音調就越高。除此之外，樂器所產生的聲音訊號，並非是單一頻率的訊號，而是有基頻和泛音</a:t>
            </a:r>
            <a:r>
              <a:rPr lang="en-US" altLang="zh-TW" dirty="0"/>
              <a:t>(</a:t>
            </a:r>
            <a:r>
              <a:rPr lang="zh-TW" altLang="en-US" dirty="0"/>
              <a:t>倍頻</a:t>
            </a:r>
            <a:r>
              <a:rPr lang="en-US" altLang="zh-TW" dirty="0"/>
              <a:t>)</a:t>
            </a:r>
            <a:r>
              <a:rPr lang="zh-TW" altLang="en-US" dirty="0"/>
              <a:t>的存在。</a:t>
            </a:r>
          </a:p>
          <a:p>
            <a:r>
              <a:rPr lang="en-US" altLang="zh-TW" dirty="0"/>
              <a:t>-</a:t>
            </a:r>
            <a:r>
              <a:rPr lang="zh-TW" altLang="en-US" dirty="0"/>
              <a:t> 音色：每一個人或樂器所發出的音色都不一樣，從訊號上來看，音色就是訊號的波形，因此只要利用波形分析，就可以判斷出聲音的來源</a:t>
            </a:r>
          </a:p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9132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4603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/>
              <a:t>頻譜</a:t>
            </a:r>
            <a:r>
              <a:rPr lang="en-US" altLang="zh-TW" dirty="0"/>
              <a:t>: </a:t>
            </a:r>
            <a:r>
              <a:rPr lang="zh-TW" altLang="en-US" dirty="0"/>
              <a:t>每種頻率成分以多少強度混合。</a:t>
            </a:r>
            <a:endParaRPr lang="en-US" altLang="zh-TW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B44836-3D27-4E0E-B609-A2E0E9EFF79C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33932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5B11842-441D-48DB-91C5-491713CA6C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F92FC7BC-22C6-4EC5-A756-B77ECED0E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9EA7BAB-5874-487B-ACDA-81348E3201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C478548-B3B2-4339-A2D4-3A816384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5F5B588-1A7E-474A-9BE6-13D30A9B33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542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7E8F089-A0E4-4701-8362-1D6E1A9A4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9295766-FCB8-43F7-89FB-55692BCD92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22D2331-6005-495E-84F9-C689481F47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B91CB1E-C166-4329-92B3-9CFBAC5BE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89906A9-305F-4A2B-81EB-FCEAE5BDF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83676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7958BC71-7AE0-4B23-8BD9-470668E757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9E2A8791-DC3B-4326-BBA3-892E5FCC22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DDFB89B-D91A-4CE0-992D-D013DA795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5272E89-4BAD-4966-AE42-3997AAEF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ACAACA4-EE6D-4CBC-889A-9FFB5A8A5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0598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0DB52B4-B05A-4432-B7D0-306B0C4E3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8D90464-31F7-4984-AE49-003137A7A4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6564820-FF58-4BA2-974C-F902EC521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7D2B275-8885-44C6-9641-6382F0A5A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622081D-5303-4926-95E2-D407AE168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56722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E32CC79-600A-4736-8D6B-65315A86CB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FDCCF09-4A00-44FD-9CED-A2EF9D415D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C527EA7-B62F-4200-8403-A3B2DE80A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21F0855-AB12-4C48-87D3-3B0A0C8753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1321373-DBF7-4444-AC66-ED9A651F6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51721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53BC058-1A08-466A-8D3E-F04194904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6E6745-1B87-4938-A082-F1CB1CFC3F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640E92-D881-46E1-8128-E4966CF2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9C83880-463E-4DB0-B20C-AE7FE875E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7E44134-2D23-4C5C-852D-6F28233D3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BEFB634-A6C9-4A43-A56B-61B860116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934985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83362D-45E0-4AD5-8057-D5C0BC697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FE346A9-F5DB-4F8C-9837-3F6834206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42A8041-5B40-40FB-9207-C618A39F2F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B377573D-0C4F-42A5-AA65-EE260870C8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6D9568A-3191-4EF7-BAFF-BB5F7C05EA0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792AAC73-CEDF-480E-BDA9-53A99F14B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46091B3-7928-429D-9F4D-B179379F99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053CC212-3335-42F7-A495-6E4443DAAF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480083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38BD74C-6287-4905-98FE-03072A1D8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AA2BBDD-02FF-42F6-94BE-59DDF9230F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B72128D6-A1A4-4A1D-9CFB-F66C081D7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C8EC0C1-4461-41A6-91C9-ACEBCCFCE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98890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65ABF667-2027-4BCA-A9C5-D424ADED61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E655E6F-4334-40B2-8AB9-5E030759F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1C514DC2-9E8E-454F-ABA2-B791B036E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37879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422C2C-FCBE-43D1-90B1-701432EA3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1E96F11-8861-4850-B831-5E4DB65605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7CDF01B-1292-4B2E-92E6-2B281F7544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ADA1164-99FE-4AE4-98E7-5D0C24257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CD5CC1-0DD5-4706-854A-21115339E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EF34024-7850-4253-8A1F-289850211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98224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8E534CF-66B8-434A-A65E-8E318D46A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10A35BD-2E8D-4447-B2E9-F712FDC130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B19BBA36-1F97-4C63-B7F7-3E7BD12375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14027CC-7DFD-4575-9C23-F8DF79FC45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37A62E4-FBCC-4C70-8222-81758543A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F3C2637F-F9E1-429F-AE9F-DE34CE1EC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103155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C5E806AB-DFAF-402F-8813-9F17C814BD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E4B65B4-3640-423D-8CAB-F5F4A9E15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287602-8145-4299-9BE8-07D5C78B64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00936-138B-49A9-BA22-261CC4DBE72D}" type="datetimeFigureOut">
              <a:rPr lang="zh-TW" altLang="en-US" smtClean="0"/>
              <a:t>2020/10/17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D9124B-273F-4DD7-8313-C5D3FA4D3E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4D4BE96-047F-4436-904B-E72FD6E787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E3E3E-A19A-4EC0-975C-4BC345FB947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277465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hyperlink" Target="https://www.mediacollege.com/audio/tone/download/" TargetMode="Externa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satrdays.org/img/carousel/satRdayLogo.png">
            <a:extLst>
              <a:ext uri="{FF2B5EF4-FFF2-40B4-BE49-F238E27FC236}">
                <a16:creationId xmlns:a16="http://schemas.microsoft.com/office/drawing/2014/main" id="{B05DCF34-657B-4EA0-925B-F0E3DCF343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620" y="980944"/>
            <a:ext cx="1330553" cy="1152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群組 17">
            <a:extLst>
              <a:ext uri="{FF2B5EF4-FFF2-40B4-BE49-F238E27FC236}">
                <a16:creationId xmlns:a16="http://schemas.microsoft.com/office/drawing/2014/main" id="{48A65846-5C3B-46F6-8F0F-628F2258133C}"/>
              </a:ext>
            </a:extLst>
          </p:cNvPr>
          <p:cNvGrpSpPr/>
          <p:nvPr/>
        </p:nvGrpSpPr>
        <p:grpSpPr>
          <a:xfrm>
            <a:off x="2214718" y="812097"/>
            <a:ext cx="2483427" cy="1490056"/>
            <a:chOff x="3792682" y="440944"/>
            <a:chExt cx="3600000" cy="2160000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0826A43B-BD80-4813-8F9E-CC2B058B4471}"/>
                </a:ext>
              </a:extLst>
            </p:cNvPr>
            <p:cNvSpPr/>
            <p:nvPr/>
          </p:nvSpPr>
          <p:spPr>
            <a:xfrm>
              <a:off x="3792682" y="440944"/>
              <a:ext cx="3600000" cy="1080000"/>
            </a:xfrm>
            <a:prstGeom prst="rect">
              <a:avLst/>
            </a:prstGeom>
            <a:gradFill flip="none" rotWithShape="1">
              <a:gsLst>
                <a:gs pos="10000">
                  <a:srgbClr val="194A85"/>
                </a:gs>
                <a:gs pos="92000">
                  <a:srgbClr val="8AB5EA"/>
                </a:gs>
              </a:gsLst>
              <a:lin ang="0" scaled="1"/>
              <a:tileRect/>
            </a:gra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611FFFA-8F0D-47C9-B622-C6B767E69868}"/>
                </a:ext>
              </a:extLst>
            </p:cNvPr>
            <p:cNvSpPr/>
            <p:nvPr/>
          </p:nvSpPr>
          <p:spPr>
            <a:xfrm>
              <a:off x="3792682" y="1520944"/>
              <a:ext cx="720000" cy="1080000"/>
            </a:xfrm>
            <a:prstGeom prst="rect">
              <a:avLst/>
            </a:prstGeom>
            <a:solidFill>
              <a:srgbClr val="194A85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523D7B8-A87D-4490-9C36-6FCEB93AE33A}"/>
                </a:ext>
              </a:extLst>
            </p:cNvPr>
            <p:cNvSpPr/>
            <p:nvPr/>
          </p:nvSpPr>
          <p:spPr>
            <a:xfrm>
              <a:off x="4512682" y="1520944"/>
              <a:ext cx="720000" cy="1080000"/>
            </a:xfrm>
            <a:prstGeom prst="rect">
              <a:avLst/>
            </a:prstGeom>
            <a:solidFill>
              <a:srgbClr val="36669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F0FFDBA-BFA0-423A-B55D-FB2CE9749972}"/>
                </a:ext>
              </a:extLst>
            </p:cNvPr>
            <p:cNvSpPr/>
            <p:nvPr/>
          </p:nvSpPr>
          <p:spPr>
            <a:xfrm>
              <a:off x="5232682" y="1520944"/>
              <a:ext cx="720000" cy="1080000"/>
            </a:xfrm>
            <a:prstGeom prst="rect">
              <a:avLst/>
            </a:prstGeom>
            <a:solidFill>
              <a:srgbClr val="5280B8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8AF728A1-FD39-43FC-936D-ABDAE07D50D9}"/>
                </a:ext>
              </a:extLst>
            </p:cNvPr>
            <p:cNvSpPr/>
            <p:nvPr/>
          </p:nvSpPr>
          <p:spPr>
            <a:xfrm>
              <a:off x="5952682" y="1520944"/>
              <a:ext cx="720000" cy="1080000"/>
            </a:xfrm>
            <a:prstGeom prst="rect">
              <a:avLst/>
            </a:prstGeom>
            <a:solidFill>
              <a:srgbClr val="6C99CF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E41474D7-649F-4B08-A81C-BC3454509A40}"/>
                </a:ext>
              </a:extLst>
            </p:cNvPr>
            <p:cNvSpPr/>
            <p:nvPr/>
          </p:nvSpPr>
          <p:spPr>
            <a:xfrm>
              <a:off x="6672682" y="1520944"/>
              <a:ext cx="720000" cy="1080000"/>
            </a:xfrm>
            <a:prstGeom prst="rect">
              <a:avLst/>
            </a:prstGeom>
            <a:solidFill>
              <a:srgbClr val="8AB5EA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82564CC-AB58-4C5F-B3B3-151B793248AD}"/>
              </a:ext>
            </a:extLst>
          </p:cNvPr>
          <p:cNvGrpSpPr/>
          <p:nvPr/>
        </p:nvGrpSpPr>
        <p:grpSpPr>
          <a:xfrm>
            <a:off x="10045386" y="87632"/>
            <a:ext cx="1879914" cy="432000"/>
            <a:chOff x="10045386" y="87632"/>
            <a:chExt cx="1879914" cy="432000"/>
          </a:xfrm>
        </p:grpSpPr>
        <p:sp>
          <p:nvSpPr>
            <p:cNvPr id="14" name="矩形: 圓角 13">
              <a:extLst>
                <a:ext uri="{FF2B5EF4-FFF2-40B4-BE49-F238E27FC236}">
                  <a16:creationId xmlns:a16="http://schemas.microsoft.com/office/drawing/2014/main" id="{99F9E026-7CBF-459F-A48C-433D8C70EE12}"/>
                </a:ext>
              </a:extLst>
            </p:cNvPr>
            <p:cNvSpPr/>
            <p:nvPr/>
          </p:nvSpPr>
          <p:spPr>
            <a:xfrm>
              <a:off x="10045386" y="87632"/>
              <a:ext cx="1879914" cy="432000"/>
            </a:xfrm>
            <a:prstGeom prst="roundRect">
              <a:avLst>
                <a:gd name="adj" fmla="val 12257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6" name="Picture 4" descr="https://taiwan2020.satrdays.org/img/logo.png">
              <a:extLst>
                <a:ext uri="{FF2B5EF4-FFF2-40B4-BE49-F238E27FC236}">
                  <a16:creationId xmlns:a16="http://schemas.microsoft.com/office/drawing/2014/main" id="{B99C17CC-6614-4194-AD28-00D7432E27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5465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229D3657-1CE7-479B-B166-4AF42C7E717A}"/>
                </a:ext>
              </a:extLst>
            </p:cNvPr>
            <p:cNvCxnSpPr/>
            <p:nvPr/>
          </p:nvCxnSpPr>
          <p:spPr>
            <a:xfrm>
              <a:off x="11367654" y="123632"/>
              <a:ext cx="0" cy="360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字方塊 12">
              <a:extLst>
                <a:ext uri="{FF2B5EF4-FFF2-40B4-BE49-F238E27FC236}">
                  <a16:creationId xmlns:a16="http://schemas.microsoft.com/office/drawing/2014/main" id="{AB5BD31A-DA43-4E8E-9D82-CDD53EC58650}"/>
                </a:ext>
              </a:extLst>
            </p:cNvPr>
            <p:cNvSpPr txBox="1"/>
            <p:nvPr/>
          </p:nvSpPr>
          <p:spPr>
            <a:xfrm>
              <a:off x="11423047" y="118966"/>
              <a:ext cx="4546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36669F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01</a:t>
              </a:r>
              <a:endParaRPr lang="zh-TW" altLang="en-US" dirty="0">
                <a:solidFill>
                  <a:srgbClr val="36669F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2A9D7CE0-8C65-497D-9601-85BB189762EB}"/>
              </a:ext>
            </a:extLst>
          </p:cNvPr>
          <p:cNvSpPr txBox="1"/>
          <p:nvPr/>
        </p:nvSpPr>
        <p:spPr>
          <a:xfrm>
            <a:off x="-279309" y="3023225"/>
            <a:ext cx="715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abcdefghijklmnopqrstuvwxyz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10A250A4-CABE-41AA-B2B3-7C24E5DA077C}"/>
              </a:ext>
            </a:extLst>
          </p:cNvPr>
          <p:cNvSpPr txBox="1"/>
          <p:nvPr/>
        </p:nvSpPr>
        <p:spPr>
          <a:xfrm>
            <a:off x="-279309" y="3810837"/>
            <a:ext cx="71526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32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ABCDEFGHIJKLMNOPQRSTUVWXYZ</a:t>
            </a:r>
            <a:endParaRPr lang="zh-TW" altLang="en-US" sz="32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5C4AD0BB-9C86-4321-A9E5-788EFDDBDAAD}"/>
              </a:ext>
            </a:extLst>
          </p:cNvPr>
          <p:cNvSpPr txBox="1"/>
          <p:nvPr/>
        </p:nvSpPr>
        <p:spPr>
          <a:xfrm>
            <a:off x="7771889" y="2950231"/>
            <a:ext cx="442011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最大標題 英文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40 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次標題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24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作者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20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B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標題日期地點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18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線寬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3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--</a:t>
            </a: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英文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28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 中文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24</a:t>
            </a:r>
          </a:p>
          <a:p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1046007E-780A-49AC-BB34-980ABFA950C8}"/>
              </a:ext>
            </a:extLst>
          </p:cNvPr>
          <p:cNvGrpSpPr/>
          <p:nvPr/>
        </p:nvGrpSpPr>
        <p:grpSpPr>
          <a:xfrm>
            <a:off x="184900" y="87632"/>
            <a:ext cx="3271532" cy="432000"/>
            <a:chOff x="184900" y="87632"/>
            <a:chExt cx="3271532" cy="432000"/>
          </a:xfrm>
        </p:grpSpPr>
        <p:sp>
          <p:nvSpPr>
            <p:cNvPr id="23" name="矩形: 圓角 22">
              <a:extLst>
                <a:ext uri="{FF2B5EF4-FFF2-40B4-BE49-F238E27FC236}">
                  <a16:creationId xmlns:a16="http://schemas.microsoft.com/office/drawing/2014/main" id="{A25E7FB9-6A29-4C82-8562-0BE6255ECD8B}"/>
                </a:ext>
              </a:extLst>
            </p:cNvPr>
            <p:cNvSpPr/>
            <p:nvPr/>
          </p:nvSpPr>
          <p:spPr>
            <a:xfrm>
              <a:off x="184900" y="87632"/>
              <a:ext cx="3271532" cy="432000"/>
            </a:xfrm>
            <a:prstGeom prst="roundRect">
              <a:avLst>
                <a:gd name="adj" fmla="val 8288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4" name="Picture 4" descr="https://taiwan2020.satrdays.org/img/logo.png">
              <a:extLst>
                <a:ext uri="{FF2B5EF4-FFF2-40B4-BE49-F238E27FC236}">
                  <a16:creationId xmlns:a16="http://schemas.microsoft.com/office/drawing/2014/main" id="{8AED4F6E-F854-4C14-80E0-E128FE06DA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80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文字方塊 24">
              <a:extLst>
                <a:ext uri="{FF2B5EF4-FFF2-40B4-BE49-F238E27FC236}">
                  <a16:creationId xmlns:a16="http://schemas.microsoft.com/office/drawing/2014/main" id="{9D669CFF-6F5F-4EA5-8A7A-DA136C04306F}"/>
                </a:ext>
              </a:extLst>
            </p:cNvPr>
            <p:cNvSpPr txBox="1"/>
            <p:nvPr/>
          </p:nvSpPr>
          <p:spPr>
            <a:xfrm>
              <a:off x="1478742" y="118966"/>
              <a:ext cx="197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2020</a:t>
              </a:r>
              <a:r>
                <a:rPr lang="zh-TW" altLang="en-US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In Taiwan</a:t>
              </a:r>
              <a:endParaRPr lang="zh-TW" altLang="en-US" dirty="0">
                <a:solidFill>
                  <a:srgbClr val="194A85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20B1B12D-1805-43A0-92D4-FBF092A7AC6D}"/>
                </a:ext>
              </a:extLst>
            </p:cNvPr>
            <p:cNvCxnSpPr/>
            <p:nvPr/>
          </p:nvCxnSpPr>
          <p:spPr>
            <a:xfrm>
              <a:off x="1478742" y="195632"/>
              <a:ext cx="0" cy="216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線接點 26">
            <a:extLst>
              <a:ext uri="{FF2B5EF4-FFF2-40B4-BE49-F238E27FC236}">
                <a16:creationId xmlns:a16="http://schemas.microsoft.com/office/drawing/2014/main" id="{651683B8-56A6-4B30-988C-0D64F7983F47}"/>
              </a:ext>
            </a:extLst>
          </p:cNvPr>
          <p:cNvCxnSpPr/>
          <p:nvPr/>
        </p:nvCxnSpPr>
        <p:spPr>
          <a:xfrm>
            <a:off x="651152" y="2754775"/>
            <a:ext cx="1655179" cy="0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77616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800246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643886" y="3167390"/>
            <a:ext cx="21563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Acoustic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17362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898830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545301" y="3167390"/>
            <a:ext cx="235352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Vibration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662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0743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9161724" y="183712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01606" y="183712"/>
            <a:ext cx="886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 err="1">
                <a:latin typeface="Consolas" panose="020B0609020204030204" pitchFamily="49" charset="0"/>
              </a:rPr>
              <a:t>Voice|Vocal|Audio|Acoustic|Vibration|Music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15415B2-F7AC-4FDE-9B98-D20C6E994C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043" y="1029968"/>
            <a:ext cx="11662999" cy="38506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208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415415B2-F7AC-4FDE-9B98-D20C6E994C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43" y="1029968"/>
            <a:ext cx="11662999" cy="3850641"/>
          </a:xfrm>
          <a:prstGeom prst="rect">
            <a:avLst/>
          </a:prstGeom>
          <a:ln w="3175">
            <a:solidFill>
              <a:schemeClr val="tx1">
                <a:lumMod val="75000"/>
                <a:lumOff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F6CA71-132C-42F5-808C-6EFD22831C78}"/>
              </a:ext>
            </a:extLst>
          </p:cNvPr>
          <p:cNvSpPr/>
          <p:nvPr/>
        </p:nvSpPr>
        <p:spPr>
          <a:xfrm>
            <a:off x="798290" y="1634490"/>
            <a:ext cx="11100339" cy="1165860"/>
          </a:xfrm>
          <a:prstGeom prst="rect">
            <a:avLst/>
          </a:prstGeom>
          <a:noFill/>
          <a:ln w="6350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E384EEF-6737-45F1-AE7D-9B1B31DE460F}"/>
              </a:ext>
            </a:extLst>
          </p:cNvPr>
          <p:cNvSpPr/>
          <p:nvPr/>
        </p:nvSpPr>
        <p:spPr>
          <a:xfrm>
            <a:off x="234043" y="5117645"/>
            <a:ext cx="9417963" cy="95910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人工智慧的發展，似乎沒有為聲音分析帶來分析研究的風潮（或局限於音樂？）。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資料不易取得？ 忽略聲音這個研究題材？ 聲音玩不出花樣？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40CC43-F236-46EC-A4AA-6A074F779C48}"/>
              </a:ext>
            </a:extLst>
          </p:cNvPr>
          <p:cNvSpPr/>
          <p:nvPr/>
        </p:nvSpPr>
        <p:spPr>
          <a:xfrm>
            <a:off x="9161724" y="183712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FA1CCB4-300B-45FA-A727-BE98F4A96647}"/>
              </a:ext>
            </a:extLst>
          </p:cNvPr>
          <p:cNvSpPr/>
          <p:nvPr/>
        </p:nvSpPr>
        <p:spPr>
          <a:xfrm>
            <a:off x="301606" y="183712"/>
            <a:ext cx="886011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 err="1">
                <a:latin typeface="Consolas" panose="020B0609020204030204" pitchFamily="49" charset="0"/>
              </a:rPr>
              <a:t>Voice|Vocal|Audio|Acoustic|Vibration|Music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2454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3F3E342-B223-4DF6-932E-D10F56918F62}"/>
              </a:ext>
            </a:extLst>
          </p:cNvPr>
          <p:cNvSpPr/>
          <p:nvPr/>
        </p:nvSpPr>
        <p:spPr>
          <a:xfrm>
            <a:off x="370493" y="323209"/>
            <a:ext cx="18774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AGENDA</a:t>
            </a:r>
            <a:endParaRPr lang="zh-TW" altLang="en-US" sz="4000" b="1" dirty="0">
              <a:latin typeface="Consolas" panose="020B0609020204030204" pitchFamily="49" charset="0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337F268C-80D0-43F1-AFDF-CC595DA89278}"/>
              </a:ext>
            </a:extLst>
          </p:cNvPr>
          <p:cNvGrpSpPr/>
          <p:nvPr/>
        </p:nvGrpSpPr>
        <p:grpSpPr>
          <a:xfrm>
            <a:off x="338320" y="1555154"/>
            <a:ext cx="3190505" cy="1721871"/>
            <a:chOff x="338320" y="1555154"/>
            <a:chExt cx="3190505" cy="1721871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E63889E-59BA-4673-BC4B-FC43411A3C77}"/>
                </a:ext>
              </a:extLst>
            </p:cNvPr>
            <p:cNvSpPr/>
            <p:nvPr/>
          </p:nvSpPr>
          <p:spPr>
            <a:xfrm>
              <a:off x="338320" y="1555154"/>
              <a:ext cx="255069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1. Introduce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375BBCBD-4DA9-48F7-876D-49DDEC8152AA}"/>
                </a:ext>
              </a:extLst>
            </p:cNvPr>
            <p:cNvSpPr/>
            <p:nvPr/>
          </p:nvSpPr>
          <p:spPr>
            <a:xfrm>
              <a:off x="370493" y="2076696"/>
              <a:ext cx="315833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聲音基本特性</a:t>
              </a:r>
            </a:p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時間域、頻率域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數位訊號與音訊檔案</a:t>
              </a:r>
            </a:p>
          </p:txBody>
        </p:sp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id="{2A10580B-EF40-495B-922D-10F158C71E4E}"/>
              </a:ext>
            </a:extLst>
          </p:cNvPr>
          <p:cNvGrpSpPr/>
          <p:nvPr/>
        </p:nvGrpSpPr>
        <p:grpSpPr>
          <a:xfrm>
            <a:off x="4234919" y="1555154"/>
            <a:ext cx="3931324" cy="1352539"/>
            <a:chOff x="4234919" y="1555154"/>
            <a:chExt cx="3931324" cy="135253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EC1A40C8-E0EC-43B4-BA4D-C2F99ED7C350}"/>
                </a:ext>
              </a:extLst>
            </p:cNvPr>
            <p:cNvSpPr/>
            <p:nvPr/>
          </p:nvSpPr>
          <p:spPr>
            <a:xfrm>
              <a:off x="4269644" y="2076696"/>
              <a:ext cx="38965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基本特性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頻率分析 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by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傅立葉轉換</a:t>
              </a: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8B1B650E-D35F-4BBC-81BE-E5AC2F031CA0}"/>
                </a:ext>
              </a:extLst>
            </p:cNvPr>
            <p:cNvSpPr/>
            <p:nvPr/>
          </p:nvSpPr>
          <p:spPr>
            <a:xfrm>
              <a:off x="4234919" y="1555154"/>
              <a:ext cx="3930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3. Extract Features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</p:grpSp>
      <p:grpSp>
        <p:nvGrpSpPr>
          <p:cNvPr id="5" name="群組 4">
            <a:extLst>
              <a:ext uri="{FF2B5EF4-FFF2-40B4-BE49-F238E27FC236}">
                <a16:creationId xmlns:a16="http://schemas.microsoft.com/office/drawing/2014/main" id="{0787CF3C-B18B-4397-BFF8-A82FA0741AD0}"/>
              </a:ext>
            </a:extLst>
          </p:cNvPr>
          <p:cNvGrpSpPr/>
          <p:nvPr/>
        </p:nvGrpSpPr>
        <p:grpSpPr>
          <a:xfrm>
            <a:off x="338320" y="3955811"/>
            <a:ext cx="3928772" cy="1402107"/>
            <a:chOff x="338320" y="3955811"/>
            <a:chExt cx="3928772" cy="140210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0C4F4FD4-61BE-448F-A0D0-5671BE1919C6}"/>
                </a:ext>
              </a:extLst>
            </p:cNvPr>
            <p:cNvSpPr/>
            <p:nvPr/>
          </p:nvSpPr>
          <p:spPr>
            <a:xfrm>
              <a:off x="338320" y="3955811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2. manipulate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8CA124DB-5EFF-405D-A2CA-E48046586B0E}"/>
                </a:ext>
              </a:extLst>
            </p:cNvPr>
            <p:cNvSpPr/>
            <p:nvPr/>
          </p:nvSpPr>
          <p:spPr>
            <a:xfrm>
              <a:off x="370493" y="4526921"/>
              <a:ext cx="389659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讀取、解讀、寫入</a:t>
              </a:r>
            </a:p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製造聲音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0FA236E-F3F8-4535-B008-7E6751370C0E}"/>
              </a:ext>
            </a:extLst>
          </p:cNvPr>
          <p:cNvGrpSpPr/>
          <p:nvPr/>
        </p:nvGrpSpPr>
        <p:grpSpPr>
          <a:xfrm>
            <a:off x="4234919" y="3976558"/>
            <a:ext cx="3930884" cy="1750692"/>
            <a:chOff x="4234919" y="3976558"/>
            <a:chExt cx="3930884" cy="1750692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2A62023-6B13-4438-BA32-68AF38CA1241}"/>
                </a:ext>
              </a:extLst>
            </p:cNvPr>
            <p:cNvSpPr/>
            <p:nvPr/>
          </p:nvSpPr>
          <p:spPr>
            <a:xfrm>
              <a:off x="4234919" y="3976558"/>
              <a:ext cx="393088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4. Visualization(?)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8FB3B29D-5099-40CD-8AE6-EBBED3551015}"/>
                </a:ext>
              </a:extLst>
            </p:cNvPr>
            <p:cNvSpPr/>
            <p:nvPr/>
          </p:nvSpPr>
          <p:spPr>
            <a:xfrm>
              <a:off x="4269644" y="4526921"/>
              <a:ext cx="2827717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時域圖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頻譜圖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熱圖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時域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+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頻域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</a:p>
          </p:txBody>
        </p:sp>
      </p:grpSp>
      <p:grpSp>
        <p:nvGrpSpPr>
          <p:cNvPr id="7" name="群組 6">
            <a:extLst>
              <a:ext uri="{FF2B5EF4-FFF2-40B4-BE49-F238E27FC236}">
                <a16:creationId xmlns:a16="http://schemas.microsoft.com/office/drawing/2014/main" id="{5BC6E0F6-A753-491A-98F6-945426891702}"/>
              </a:ext>
            </a:extLst>
          </p:cNvPr>
          <p:cNvGrpSpPr/>
          <p:nvPr/>
        </p:nvGrpSpPr>
        <p:grpSpPr>
          <a:xfrm>
            <a:off x="8806050" y="1555154"/>
            <a:ext cx="2747868" cy="983207"/>
            <a:chOff x="8806050" y="1555154"/>
            <a:chExt cx="2747868" cy="98320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761C57E5-4519-4A84-8640-488D3A8F42A7}"/>
                </a:ext>
              </a:extLst>
            </p:cNvPr>
            <p:cNvSpPr/>
            <p:nvPr/>
          </p:nvSpPr>
          <p:spPr>
            <a:xfrm>
              <a:off x="8806050" y="1555154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5.</a:t>
              </a:r>
              <a:r>
                <a:rPr lang="zh-TW" altLang="en-US" sz="2800" dirty="0">
                  <a:latin typeface="Consolas" panose="020B0609020204030204" pitchFamily="49" charset="0"/>
                </a:rPr>
                <a:t> </a:t>
              </a:r>
              <a:r>
                <a:rPr lang="en-US" altLang="zh-TW" sz="2800" dirty="0">
                  <a:latin typeface="Consolas" panose="020B0609020204030204" pitchFamily="49" charset="0"/>
                </a:rPr>
                <a:t>Some extra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D32E790A-6E99-418D-8D91-E4A716C3F0E9}"/>
                </a:ext>
              </a:extLst>
            </p:cNvPr>
            <p:cNvSpPr/>
            <p:nvPr/>
          </p:nvSpPr>
          <p:spPr>
            <a:xfrm>
              <a:off x="8840548" y="2076696"/>
              <a:ext cx="134231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諧波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id="{7CF3DF7B-D1B4-4810-ABB7-822D46F1B782}"/>
              </a:ext>
            </a:extLst>
          </p:cNvPr>
          <p:cNvGrpSpPr/>
          <p:nvPr/>
        </p:nvGrpSpPr>
        <p:grpSpPr>
          <a:xfrm>
            <a:off x="8806050" y="4003701"/>
            <a:ext cx="2747868" cy="984885"/>
            <a:chOff x="8806050" y="4003701"/>
            <a:chExt cx="2747868" cy="984885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6C125ECD-4545-4D4E-BAFB-9E80DE9445DC}"/>
                </a:ext>
              </a:extLst>
            </p:cNvPr>
            <p:cNvSpPr/>
            <p:nvPr/>
          </p:nvSpPr>
          <p:spPr>
            <a:xfrm>
              <a:off x="8806050" y="4003701"/>
              <a:ext cx="274786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6. Conclusion</a:t>
              </a:r>
              <a:endParaRPr lang="zh-TW" altLang="en-US" sz="2800" dirty="0">
                <a:latin typeface="Consolas" panose="020B0609020204030204" pitchFamily="49" charset="0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C696CB5-0683-46E8-B163-83C7F42D24D9}"/>
                </a:ext>
              </a:extLst>
            </p:cNvPr>
            <p:cNvSpPr/>
            <p:nvPr/>
          </p:nvSpPr>
          <p:spPr>
            <a:xfrm>
              <a:off x="8840548" y="4526921"/>
              <a:ext cx="1816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-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期許發展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36" name="矩形 35">
            <a:extLst>
              <a:ext uri="{FF2B5EF4-FFF2-40B4-BE49-F238E27FC236}">
                <a16:creationId xmlns:a16="http://schemas.microsoft.com/office/drawing/2014/main" id="{3BCA0ACB-FAD8-4B0C-8AE1-1B1D5B244F1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9469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4485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zh-TW" altLang="en-US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B586C5A3-E6BD-4AED-A3CF-8DEE756E848A}"/>
              </a:ext>
            </a:extLst>
          </p:cNvPr>
          <p:cNvGrpSpPr/>
          <p:nvPr/>
        </p:nvGrpSpPr>
        <p:grpSpPr>
          <a:xfrm>
            <a:off x="370493" y="1375171"/>
            <a:ext cx="7922461" cy="5010481"/>
            <a:chOff x="370493" y="1375171"/>
            <a:chExt cx="7922461" cy="5010481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FA059F5-23C9-49D4-9E32-E07F9E65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93" y="1375171"/>
              <a:ext cx="7861272" cy="5010481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35" name="直線單箭頭接點 34">
              <a:extLst>
                <a:ext uri="{FF2B5EF4-FFF2-40B4-BE49-F238E27FC236}">
                  <a16:creationId xmlns:a16="http://schemas.microsoft.com/office/drawing/2014/main" id="{1B9F735D-BC40-4756-871C-9350F3397177}"/>
                </a:ext>
              </a:extLst>
            </p:cNvPr>
            <p:cNvCxnSpPr>
              <a:cxnSpLocks/>
            </p:cNvCxnSpPr>
            <p:nvPr/>
          </p:nvCxnSpPr>
          <p:spPr>
            <a:xfrm>
              <a:off x="6459372" y="2257063"/>
              <a:ext cx="0" cy="2605885"/>
            </a:xfrm>
            <a:prstGeom prst="straightConnector1">
              <a:avLst/>
            </a:prstGeom>
            <a:ln w="25400">
              <a:solidFill>
                <a:srgbClr val="F44336"/>
              </a:solidFill>
              <a:prstDash val="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6501B277-21C2-4175-B05C-DA8DCC62E6B2}"/>
                </a:ext>
              </a:extLst>
            </p:cNvPr>
            <p:cNvSpPr/>
            <p:nvPr/>
          </p:nvSpPr>
          <p:spPr>
            <a:xfrm>
              <a:off x="5887065" y="5109605"/>
              <a:ext cx="171393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0.001</a:t>
              </a:r>
              <a:r>
                <a:rPr lang="zh-TW" altLang="en-US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TW" sz="2400" dirty="0">
                  <a:solidFill>
                    <a:srgbClr val="F44336"/>
                  </a:solidFill>
                  <a:latin typeface="Consolas" panose="020B0609020204030204" pitchFamily="49" charset="0"/>
                </a:rPr>
                <a:t>sec</a:t>
              </a:r>
              <a:endParaRPr lang="zh-TW" altLang="en-US" sz="2400" dirty="0">
                <a:solidFill>
                  <a:srgbClr val="F44336"/>
                </a:solidFill>
                <a:latin typeface="Consolas" panose="020B0609020204030204" pitchFamily="49" charset="0"/>
              </a:endParaRPr>
            </a:p>
          </p:txBody>
        </p:sp>
        <p:grpSp>
          <p:nvGrpSpPr>
            <p:cNvPr id="49" name="群組 48">
              <a:extLst>
                <a:ext uri="{FF2B5EF4-FFF2-40B4-BE49-F238E27FC236}">
                  <a16:creationId xmlns:a16="http://schemas.microsoft.com/office/drawing/2014/main" id="{6441DC2E-8682-4FFA-A1B7-8A22B3E46D69}"/>
                </a:ext>
              </a:extLst>
            </p:cNvPr>
            <p:cNvGrpSpPr/>
            <p:nvPr/>
          </p:nvGrpSpPr>
          <p:grpSpPr>
            <a:xfrm>
              <a:off x="2010419" y="1910615"/>
              <a:ext cx="4348817" cy="472052"/>
              <a:chOff x="2010419" y="1910615"/>
              <a:chExt cx="4348817" cy="472052"/>
            </a:xfrm>
          </p:grpSpPr>
          <p:cxnSp>
            <p:nvCxnSpPr>
              <p:cNvPr id="44" name="直線單箭頭接點 43">
                <a:extLst>
                  <a:ext uri="{FF2B5EF4-FFF2-40B4-BE49-F238E27FC236}">
                    <a16:creationId xmlns:a16="http://schemas.microsoft.com/office/drawing/2014/main" id="{299FAA77-1DFE-490E-B051-DE27BE0961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10419" y="2382667"/>
                <a:ext cx="4348817" cy="0"/>
              </a:xfrm>
              <a:prstGeom prst="straightConnector1">
                <a:avLst/>
              </a:prstGeom>
              <a:ln w="25400">
                <a:solidFill>
                  <a:srgbClr val="F44336"/>
                </a:solidFill>
                <a:headEnd type="arrow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7D054391-CB13-4CA6-B4E9-A24C7277D657}"/>
                  </a:ext>
                </a:extLst>
              </p:cNvPr>
              <p:cNvSpPr/>
              <p:nvPr/>
            </p:nvSpPr>
            <p:spPr>
              <a:xfrm>
                <a:off x="2963252" y="1910615"/>
                <a:ext cx="2443151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一個</a:t>
                </a:r>
                <a:r>
                  <a:rPr lang="en-US" altLang="zh-TW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(</a:t>
                </a:r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基本</a:t>
                </a:r>
                <a:r>
                  <a:rPr lang="en-US" altLang="zh-TW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)</a:t>
                </a:r>
                <a:r>
                  <a:rPr lang="zh-TW" altLang="en-US" sz="2400" dirty="0">
                    <a:solidFill>
                      <a:srgbClr val="F44336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週期</a:t>
                </a:r>
              </a:p>
            </p:txBody>
          </p:sp>
        </p:grp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2DE7630-A526-4337-9686-C2BD5374963B}"/>
                </a:ext>
              </a:extLst>
            </p:cNvPr>
            <p:cNvSpPr/>
            <p:nvPr/>
          </p:nvSpPr>
          <p:spPr>
            <a:xfrm>
              <a:off x="7542765" y="408356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F2C8BFC-4D4A-4B9A-92A4-4A8A52AE23B8}"/>
                </a:ext>
              </a:extLst>
            </p:cNvPr>
            <p:cNvSpPr/>
            <p:nvPr/>
          </p:nvSpPr>
          <p:spPr>
            <a:xfrm>
              <a:off x="1130391" y="1416783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F8CAE7C3-C8A6-444D-A152-BECDB8517B9E}"/>
                </a:ext>
              </a:extLst>
            </p:cNvPr>
            <p:cNvSpPr/>
            <p:nvPr/>
          </p:nvSpPr>
          <p:spPr>
            <a:xfrm>
              <a:off x="1880580" y="5571270"/>
              <a:ext cx="182115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這是一個</a:t>
              </a:r>
              <a:endParaRPr lang="en-US" altLang="zh-TW" sz="20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聲音的波形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55634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33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8BD362E8-A50E-48C0-ADD7-C621776ABF67}"/>
              </a:ext>
            </a:extLst>
          </p:cNvPr>
          <p:cNvGrpSpPr/>
          <p:nvPr/>
        </p:nvGrpSpPr>
        <p:grpSpPr>
          <a:xfrm>
            <a:off x="370493" y="1375171"/>
            <a:ext cx="7922461" cy="5010481"/>
            <a:chOff x="370493" y="1375171"/>
            <a:chExt cx="7922461" cy="5010481"/>
          </a:xfrm>
        </p:grpSpPr>
        <p:pic>
          <p:nvPicPr>
            <p:cNvPr id="30" name="圖片 29">
              <a:extLst>
                <a:ext uri="{FF2B5EF4-FFF2-40B4-BE49-F238E27FC236}">
                  <a16:creationId xmlns:a16="http://schemas.microsoft.com/office/drawing/2014/main" id="{9FA059F5-23C9-49D4-9E32-E07F9E651D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0493" y="1375171"/>
              <a:ext cx="7861272" cy="5010481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E2DE7630-A526-4337-9686-C2BD5374963B}"/>
                </a:ext>
              </a:extLst>
            </p:cNvPr>
            <p:cNvSpPr/>
            <p:nvPr/>
          </p:nvSpPr>
          <p:spPr>
            <a:xfrm>
              <a:off x="7542765" y="408356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時間</a:t>
              </a:r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F2C8BFC-4D4A-4B9A-92A4-4A8A52AE23B8}"/>
                </a:ext>
              </a:extLst>
            </p:cNvPr>
            <p:cNvSpPr/>
            <p:nvPr/>
          </p:nvSpPr>
          <p:spPr>
            <a:xfrm>
              <a:off x="1130391" y="1416783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  <p:cxnSp>
          <p:nvCxnSpPr>
            <p:cNvPr id="17" name="直線單箭頭接點 16">
              <a:extLst>
                <a:ext uri="{FF2B5EF4-FFF2-40B4-BE49-F238E27FC236}">
                  <a16:creationId xmlns:a16="http://schemas.microsoft.com/office/drawing/2014/main" id="{E2B3F916-762E-41C8-8251-CB33B2D8017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9221" y="2603131"/>
              <a:ext cx="0" cy="1431804"/>
            </a:xfrm>
            <a:prstGeom prst="straightConnector1">
              <a:avLst/>
            </a:prstGeom>
            <a:ln w="25400">
              <a:solidFill>
                <a:srgbClr val="F44336"/>
              </a:solidFill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56526517-CAD6-49C5-A40C-EB5072378CDB}"/>
              </a:ext>
            </a:extLst>
          </p:cNvPr>
          <p:cNvSpPr/>
          <p:nvPr/>
        </p:nvSpPr>
        <p:spPr>
          <a:xfrm>
            <a:off x="8476204" y="4356478"/>
            <a:ext cx="334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(amplitude):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聲音的能量大小。可以用音壓轉換得到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SPL)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400B183-17A8-49CC-9489-83ECF6A32CC9}"/>
              </a:ext>
            </a:extLst>
          </p:cNvPr>
          <p:cNvSpPr/>
          <p:nvPr/>
        </p:nvSpPr>
        <p:spPr>
          <a:xfrm>
            <a:off x="1880580" y="5571270"/>
            <a:ext cx="18211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這是一個</a:t>
            </a:r>
            <a:endParaRPr lang="en-US" altLang="zh-TW" sz="20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聲音的波形</a:t>
            </a:r>
          </a:p>
        </p:txBody>
      </p:sp>
    </p:spTree>
    <p:extLst>
      <p:ext uri="{BB962C8B-B14F-4D97-AF65-F5344CB8AC3E}">
        <p14:creationId xmlns:p14="http://schemas.microsoft.com/office/powerpoint/2010/main" val="41946288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4EE0387-B744-4499-97BD-B75B2B5F37EF}"/>
              </a:ext>
            </a:extLst>
          </p:cNvPr>
          <p:cNvSpPr/>
          <p:nvPr/>
        </p:nvSpPr>
        <p:spPr>
          <a:xfrm>
            <a:off x="8476204" y="2833464"/>
            <a:ext cx="33453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  <a:r>
              <a:rPr lang="en-US" altLang="zh-TW" sz="2400" dirty="0"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</a:rPr>
              <a:t>frequence</a:t>
            </a:r>
            <a:r>
              <a:rPr lang="en-US" altLang="zh-TW" sz="2400" dirty="0">
                <a:latin typeface="Consolas" panose="020B0609020204030204" pitchFamily="49" charset="0"/>
              </a:rPr>
              <a:t>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每秒震動的次數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A673BE4D-AC81-4465-B56A-F01D70AF317E}"/>
              </a:ext>
            </a:extLst>
          </p:cNvPr>
          <p:cNvSpPr/>
          <p:nvPr/>
        </p:nvSpPr>
        <p:spPr>
          <a:xfrm>
            <a:off x="8476204" y="4356478"/>
            <a:ext cx="334530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(amplitude):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聲音的能量大小。可以用音壓轉換得到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(SP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to SPL)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6BB884D1-5945-428A-A06C-BA560C5134A2}"/>
              </a:ext>
            </a:extLst>
          </p:cNvPr>
          <p:cNvSpPr/>
          <p:nvPr/>
        </p:nvSpPr>
        <p:spPr>
          <a:xfrm>
            <a:off x="8859893" y="3640797"/>
            <a:ext cx="24485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1000Hz = 1kHz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E7229A7D-5DD9-49F0-B01D-E109F70BFF56}"/>
              </a:ext>
            </a:extLst>
          </p:cNvPr>
          <p:cNvSpPr/>
          <p:nvPr/>
        </p:nvSpPr>
        <p:spPr>
          <a:xfrm>
            <a:off x="8476204" y="1310450"/>
            <a:ext cx="350359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週期</a:t>
            </a:r>
            <a:r>
              <a:rPr lang="en-US" altLang="zh-TW" sz="2400" dirty="0">
                <a:latin typeface="Consolas" panose="020B0609020204030204" pitchFamily="49" charset="0"/>
              </a:rPr>
              <a:t>(period):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震動一次所需的時間</a:t>
            </a: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8277E77D-5E04-4A06-865E-73D6873B19D1}"/>
              </a:ext>
            </a:extLst>
          </p:cNvPr>
          <p:cNvSpPr/>
          <p:nvPr/>
        </p:nvSpPr>
        <p:spPr>
          <a:xfrm>
            <a:off x="8859893" y="2086760"/>
            <a:ext cx="23328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 sec</a:t>
            </a:r>
            <a:r>
              <a:rPr lang="en-US" altLang="zh-TW" sz="2400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次</a:t>
            </a:r>
          </a:p>
        </p:txBody>
      </p:sp>
      <p:pic>
        <p:nvPicPr>
          <p:cNvPr id="15" name="Picture 2" descr="https://miro.medium.com/max/5938/1*XG0Nnb0-WdfUbSIGo_UTrw.png">
            <a:extLst>
              <a:ext uri="{FF2B5EF4-FFF2-40B4-BE49-F238E27FC236}">
                <a16:creationId xmlns:a16="http://schemas.microsoft.com/office/drawing/2014/main" id="{F802F15A-3438-44A7-8394-55CBAEAB1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203" y="1591835"/>
            <a:ext cx="7998541" cy="367433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56405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DD2262F-32EF-4602-83F6-73C1E788C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856" y="2934791"/>
            <a:ext cx="7004651" cy="36000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662232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聲音基本特性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8FC7EA9F-ABF0-42DB-B730-52D6A0BF3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93" y="1362482"/>
            <a:ext cx="7149230" cy="360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155D895-D193-4BE5-83ED-B919D3FB522D}"/>
              </a:ext>
            </a:extLst>
          </p:cNvPr>
          <p:cNvSpPr/>
          <p:nvPr/>
        </p:nvSpPr>
        <p:spPr>
          <a:xfrm>
            <a:off x="7755857" y="1362482"/>
            <a:ext cx="406565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音色 </a:t>
            </a:r>
            <a:r>
              <a:rPr lang="en-US" altLang="zh-TW" sz="2400" dirty="0">
                <a:latin typeface="Consolas" panose="020B0609020204030204" pitchFamily="49" charset="0"/>
              </a:rPr>
              <a:t>(timbre):</a:t>
            </a:r>
          </a:p>
          <a:p>
            <a:pPr marL="358775"/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不同的頻率的組成，形成不同的波形，形成不同的音色。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07B2F97-7416-4B8A-BDCB-EDAE81CB2454}"/>
              </a:ext>
            </a:extLst>
          </p:cNvPr>
          <p:cNvSpPr/>
          <p:nvPr/>
        </p:nvSpPr>
        <p:spPr>
          <a:xfrm>
            <a:off x="1106404" y="4475211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f2(x)=sin(2x)+sin(3x)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F0B8866-2E52-4CC4-9F7D-A5F67D8C15BC}"/>
              </a:ext>
            </a:extLst>
          </p:cNvPr>
          <p:cNvSpPr/>
          <p:nvPr/>
        </p:nvSpPr>
        <p:spPr>
          <a:xfrm>
            <a:off x="6724054" y="331963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24F6C0F-01E9-40B6-A5B6-09E516549E25}"/>
              </a:ext>
            </a:extLst>
          </p:cNvPr>
          <p:cNvSpPr/>
          <p:nvPr/>
        </p:nvSpPr>
        <p:spPr>
          <a:xfrm>
            <a:off x="11065113" y="433468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C98E4F1-91ED-4DAA-ACD4-57365E2BD08A}"/>
              </a:ext>
            </a:extLst>
          </p:cNvPr>
          <p:cNvSpPr/>
          <p:nvPr/>
        </p:nvSpPr>
        <p:spPr>
          <a:xfrm>
            <a:off x="463090" y="141713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能量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460F6DD-1F86-427A-AC76-E5F82C3F6477}"/>
              </a:ext>
            </a:extLst>
          </p:cNvPr>
          <p:cNvSpPr/>
          <p:nvPr/>
        </p:nvSpPr>
        <p:spPr>
          <a:xfrm>
            <a:off x="5261716" y="6062311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f1(x)=sin(x)+sin(3x)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3569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84D40A89-495C-4FEC-8B03-2A32989E2B47}"/>
              </a:ext>
            </a:extLst>
          </p:cNvPr>
          <p:cNvSpPr/>
          <p:nvPr/>
        </p:nvSpPr>
        <p:spPr>
          <a:xfrm>
            <a:off x="689263" y="360459"/>
            <a:ext cx="6096000" cy="75713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大綱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介紹聲音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聲音基本特性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時域、頻域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操作聲音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資料使用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套件: 讀取、解讀、寫入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製造聲音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萃取聲音特徵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傅立葉轉換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 基底的概念: 顏色、直角坐標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-- 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振幅、轉換結果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視覺化呈現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聲音補充小知識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諧波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如何準備聲音類型的訓練資料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後續發展</a:t>
            </a:r>
          </a:p>
          <a:p>
            <a:r>
              <a:rPr lang="zh-TW" altLang="en-US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</a:p>
          <a:p>
            <a:endParaRPr lang="zh-TW" altLang="en-US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3772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824CEC61-BD33-43F7-985A-CB836FC2B1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34797" r="343" b="29252"/>
          <a:stretch/>
        </p:blipFill>
        <p:spPr>
          <a:xfrm>
            <a:off x="492167" y="5324350"/>
            <a:ext cx="6626367" cy="13368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13DFD6-1036-4E70-A540-B10EDF6BFE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03" t="20132" b="15158"/>
          <a:stretch/>
        </p:blipFill>
        <p:spPr>
          <a:xfrm>
            <a:off x="492167" y="1277618"/>
            <a:ext cx="6626367" cy="239572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510BDE31-4E72-4EA3-855A-3F94EC11907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3991" r="1803" b="28836"/>
          <a:stretch/>
        </p:blipFill>
        <p:spPr>
          <a:xfrm>
            <a:off x="492167" y="3785616"/>
            <a:ext cx="6626367" cy="14081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55" name="直線單箭頭接點 54">
            <a:extLst>
              <a:ext uri="{FF2B5EF4-FFF2-40B4-BE49-F238E27FC236}">
                <a16:creationId xmlns:a16="http://schemas.microsoft.com/office/drawing/2014/main" id="{30BEB35C-DAF4-4007-8FA6-B681DBF44A08}"/>
              </a:ext>
            </a:extLst>
          </p:cNvPr>
          <p:cNvCxnSpPr>
            <a:cxnSpLocks/>
          </p:cNvCxnSpPr>
          <p:nvPr/>
        </p:nvCxnSpPr>
        <p:spPr>
          <a:xfrm flipV="1">
            <a:off x="4618468" y="2489200"/>
            <a:ext cx="0" cy="3495041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>
            <a:extLst>
              <a:ext uri="{FF2B5EF4-FFF2-40B4-BE49-F238E27FC236}">
                <a16:creationId xmlns:a16="http://schemas.microsoft.com/office/drawing/2014/main" id="{44DC2E55-CC7F-49F6-B7DA-45530187C853}"/>
              </a:ext>
            </a:extLst>
          </p:cNvPr>
          <p:cNvCxnSpPr>
            <a:cxnSpLocks/>
          </p:cNvCxnSpPr>
          <p:nvPr/>
        </p:nvCxnSpPr>
        <p:spPr>
          <a:xfrm flipV="1">
            <a:off x="2042470" y="2489200"/>
            <a:ext cx="0" cy="3495042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>
            <a:extLst>
              <a:ext uri="{FF2B5EF4-FFF2-40B4-BE49-F238E27FC236}">
                <a16:creationId xmlns:a16="http://schemas.microsoft.com/office/drawing/2014/main" id="{41217ED2-697B-4E17-9CCA-4170DA2F4222}"/>
              </a:ext>
            </a:extLst>
          </p:cNvPr>
          <p:cNvCxnSpPr>
            <a:cxnSpLocks/>
          </p:cNvCxnSpPr>
          <p:nvPr/>
        </p:nvCxnSpPr>
        <p:spPr>
          <a:xfrm flipV="1">
            <a:off x="1520143" y="1585608"/>
            <a:ext cx="0" cy="4398633"/>
          </a:xfrm>
          <a:prstGeom prst="straightConnector1">
            <a:avLst/>
          </a:prstGeom>
          <a:ln w="19050">
            <a:solidFill>
              <a:schemeClr val="tx1"/>
            </a:solidFill>
            <a:prstDash val="dash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5" name="群組 24">
            <a:extLst>
              <a:ext uri="{FF2B5EF4-FFF2-40B4-BE49-F238E27FC236}">
                <a16:creationId xmlns:a16="http://schemas.microsoft.com/office/drawing/2014/main" id="{062C595A-DD15-4B68-ABA2-4EE564B9D496}"/>
              </a:ext>
            </a:extLst>
          </p:cNvPr>
          <p:cNvGrpSpPr/>
          <p:nvPr/>
        </p:nvGrpSpPr>
        <p:grpSpPr>
          <a:xfrm>
            <a:off x="1518214" y="1585607"/>
            <a:ext cx="0" cy="4398634"/>
            <a:chOff x="1518214" y="1585607"/>
            <a:chExt cx="0" cy="4398634"/>
          </a:xfrm>
        </p:grpSpPr>
        <p:cxnSp>
          <p:nvCxnSpPr>
            <p:cNvPr id="19" name="直線單箭頭接點 18">
              <a:extLst>
                <a:ext uri="{FF2B5EF4-FFF2-40B4-BE49-F238E27FC236}">
                  <a16:creationId xmlns:a16="http://schemas.microsoft.com/office/drawing/2014/main" id="{0E77335C-5C13-4A68-A0DA-460B4E2FFB4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1585607"/>
              <a:ext cx="0" cy="903593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線單箭頭接點 19">
              <a:extLst>
                <a:ext uri="{FF2B5EF4-FFF2-40B4-BE49-F238E27FC236}">
                  <a16:creationId xmlns:a16="http://schemas.microsoft.com/office/drawing/2014/main" id="{61AE21FA-7AB4-4B92-A1E6-E58D2B23B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4003041"/>
              <a:ext cx="0" cy="497839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線單箭頭接點 22">
              <a:extLst>
                <a:ext uri="{FF2B5EF4-FFF2-40B4-BE49-F238E27FC236}">
                  <a16:creationId xmlns:a16="http://schemas.microsoft.com/office/drawing/2014/main" id="{A917BF20-B17E-4924-90EC-D7E10C728F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518214" y="5628640"/>
              <a:ext cx="0" cy="355601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群組 38">
            <a:extLst>
              <a:ext uri="{FF2B5EF4-FFF2-40B4-BE49-F238E27FC236}">
                <a16:creationId xmlns:a16="http://schemas.microsoft.com/office/drawing/2014/main" id="{D175A7CD-BDBF-44BA-8EDA-77202C13AF49}"/>
              </a:ext>
            </a:extLst>
          </p:cNvPr>
          <p:cNvGrpSpPr/>
          <p:nvPr/>
        </p:nvGrpSpPr>
        <p:grpSpPr>
          <a:xfrm>
            <a:off x="2042470" y="2489200"/>
            <a:ext cx="0" cy="3495042"/>
            <a:chOff x="2042470" y="2489200"/>
            <a:chExt cx="0" cy="3495042"/>
          </a:xfrm>
        </p:grpSpPr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B0E23809-8498-4639-8844-0DCF07CDE3B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470" y="2489200"/>
              <a:ext cx="0" cy="1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線單箭頭接點 32">
              <a:extLst>
                <a:ext uri="{FF2B5EF4-FFF2-40B4-BE49-F238E27FC236}">
                  <a16:creationId xmlns:a16="http://schemas.microsoft.com/office/drawing/2014/main" id="{EB16FDA7-6308-4566-81C9-34D5CE3D37F4}"/>
                </a:ext>
              </a:extLst>
            </p:cNvPr>
            <p:cNvCxnSpPr>
              <a:cxnSpLocks/>
            </p:cNvCxnSpPr>
            <p:nvPr/>
          </p:nvCxnSpPr>
          <p:spPr>
            <a:xfrm>
              <a:off x="2042470" y="4500881"/>
              <a:ext cx="0" cy="327151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線單箭頭接點 33">
              <a:extLst>
                <a:ext uri="{FF2B5EF4-FFF2-40B4-BE49-F238E27FC236}">
                  <a16:creationId xmlns:a16="http://schemas.microsoft.com/office/drawing/2014/main" id="{4D1D07E0-6152-4AC4-ABEF-11170B20B0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42470" y="5628640"/>
              <a:ext cx="0" cy="355602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群組 57">
            <a:extLst>
              <a:ext uri="{FF2B5EF4-FFF2-40B4-BE49-F238E27FC236}">
                <a16:creationId xmlns:a16="http://schemas.microsoft.com/office/drawing/2014/main" id="{94F2060C-D36C-4F85-956A-8E04FEFADCBB}"/>
              </a:ext>
            </a:extLst>
          </p:cNvPr>
          <p:cNvGrpSpPr/>
          <p:nvPr/>
        </p:nvGrpSpPr>
        <p:grpSpPr>
          <a:xfrm>
            <a:off x="4614705" y="2489201"/>
            <a:ext cx="0" cy="4046854"/>
            <a:chOff x="4614705" y="2489201"/>
            <a:chExt cx="0" cy="4046854"/>
          </a:xfrm>
        </p:grpSpPr>
        <p:cxnSp>
          <p:nvCxnSpPr>
            <p:cNvPr id="41" name="直線單箭頭接點 40">
              <a:extLst>
                <a:ext uri="{FF2B5EF4-FFF2-40B4-BE49-F238E27FC236}">
                  <a16:creationId xmlns:a16="http://schemas.microsoft.com/office/drawing/2014/main" id="{358FD0F6-A926-41AD-9403-24DDB07A8DE3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2489201"/>
              <a:ext cx="0" cy="1095663"/>
            </a:xfrm>
            <a:prstGeom prst="straightConnector1">
              <a:avLst/>
            </a:prstGeom>
            <a:ln w="25400">
              <a:solidFill>
                <a:srgbClr val="DC6B6B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線單箭頭接點 41">
              <a:extLst>
                <a:ext uri="{FF2B5EF4-FFF2-40B4-BE49-F238E27FC236}">
                  <a16:creationId xmlns:a16="http://schemas.microsoft.com/office/drawing/2014/main" id="{EDDECAF0-A8FA-4414-9D82-8FA249D9927E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4500881"/>
              <a:ext cx="0" cy="510031"/>
            </a:xfrm>
            <a:prstGeom prst="straightConnector1">
              <a:avLst/>
            </a:prstGeom>
            <a:ln w="25400">
              <a:solidFill>
                <a:srgbClr val="609A62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線單箭頭接點 42">
              <a:extLst>
                <a:ext uri="{FF2B5EF4-FFF2-40B4-BE49-F238E27FC236}">
                  <a16:creationId xmlns:a16="http://schemas.microsoft.com/office/drawing/2014/main" id="{367CB55F-36C9-43FD-A04B-B76F99BE2E3F}"/>
                </a:ext>
              </a:extLst>
            </p:cNvPr>
            <p:cNvCxnSpPr>
              <a:cxnSpLocks/>
            </p:cNvCxnSpPr>
            <p:nvPr/>
          </p:nvCxnSpPr>
          <p:spPr>
            <a:xfrm>
              <a:off x="4614705" y="5984242"/>
              <a:ext cx="0" cy="551813"/>
            </a:xfrm>
            <a:prstGeom prst="straightConnector1">
              <a:avLst/>
            </a:prstGeom>
            <a:ln w="25400">
              <a:solidFill>
                <a:srgbClr val="42B1D6"/>
              </a:solidFill>
              <a:prstDash val="solid"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2" name="矩形 61">
            <a:extLst>
              <a:ext uri="{FF2B5EF4-FFF2-40B4-BE49-F238E27FC236}">
                <a16:creationId xmlns:a16="http://schemas.microsoft.com/office/drawing/2014/main" id="{AB435B69-4367-42E2-B4D1-39DDAE048A0B}"/>
              </a:ext>
            </a:extLst>
          </p:cNvPr>
          <p:cNvSpPr/>
          <p:nvPr/>
        </p:nvSpPr>
        <p:spPr>
          <a:xfrm>
            <a:off x="6436751" y="2633692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F55BDAA1-DE77-4A0D-B714-5B7B71EEC029}"/>
              </a:ext>
            </a:extLst>
          </p:cNvPr>
          <p:cNvSpPr/>
          <p:nvPr/>
        </p:nvSpPr>
        <p:spPr>
          <a:xfrm>
            <a:off x="554298" y="127761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0476A7A0-E370-4F1F-B601-0B90CC41AA68}"/>
              </a:ext>
            </a:extLst>
          </p:cNvPr>
          <p:cNvSpPr/>
          <p:nvPr/>
        </p:nvSpPr>
        <p:spPr>
          <a:xfrm>
            <a:off x="7118534" y="2716057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DC686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f(x)=sin(2x)+sin(3x)</a:t>
            </a:r>
            <a:endParaRPr lang="zh-TW" altLang="en-US" sz="2400" dirty="0">
              <a:solidFill>
                <a:srgbClr val="DC6868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3FC4E510-3049-4C86-920D-91B1713156E7}"/>
              </a:ext>
            </a:extLst>
          </p:cNvPr>
          <p:cNvSpPr/>
          <p:nvPr/>
        </p:nvSpPr>
        <p:spPr>
          <a:xfrm>
            <a:off x="7301414" y="4294231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h2(x)=sin(3x)</a:t>
            </a:r>
          </a:p>
          <a:p>
            <a:r>
              <a:rPr lang="zh-TW" altLang="en-US" sz="2400" b="1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rgbClr val="669E69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D8B37060-9DE5-4353-B68F-3C9001C97B07}"/>
              </a:ext>
            </a:extLst>
          </p:cNvPr>
          <p:cNvSpPr/>
          <p:nvPr/>
        </p:nvSpPr>
        <p:spPr>
          <a:xfrm>
            <a:off x="7301414" y="5633135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h1(x)=sin(2x)</a:t>
            </a:r>
          </a:p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40402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圖片 30">
            <a:extLst>
              <a:ext uri="{FF2B5EF4-FFF2-40B4-BE49-F238E27FC236}">
                <a16:creationId xmlns:a16="http://schemas.microsoft.com/office/drawing/2014/main" id="{E1F68199-B39F-4429-BEEF-CF9AEE1AD8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1" t="34797" r="343" b="29252"/>
          <a:stretch/>
        </p:blipFill>
        <p:spPr>
          <a:xfrm>
            <a:off x="492167" y="5324350"/>
            <a:ext cx="6626367" cy="13368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圖片 34">
            <a:extLst>
              <a:ext uri="{FF2B5EF4-FFF2-40B4-BE49-F238E27FC236}">
                <a16:creationId xmlns:a16="http://schemas.microsoft.com/office/drawing/2014/main" id="{19495B56-6692-447D-A38D-6E82844CCF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991" r="1803" b="28836"/>
          <a:stretch/>
        </p:blipFill>
        <p:spPr>
          <a:xfrm>
            <a:off x="492167" y="3785616"/>
            <a:ext cx="6626367" cy="1408176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6413DFD6-1036-4E70-A540-B10EDF6BFEF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03" t="20132" b="15158"/>
          <a:stretch/>
        </p:blipFill>
        <p:spPr>
          <a:xfrm>
            <a:off x="492167" y="1277618"/>
            <a:ext cx="6626367" cy="239572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49224208-4076-4EBB-A765-BF294269264E}"/>
              </a:ext>
            </a:extLst>
          </p:cNvPr>
          <p:cNvSpPr/>
          <p:nvPr/>
        </p:nvSpPr>
        <p:spPr>
          <a:xfrm>
            <a:off x="7118534" y="2716057"/>
            <a:ext cx="395306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2400" dirty="0">
                <a:solidFill>
                  <a:srgbClr val="DC6868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f(x)=sin(2x)+sin(3x)</a:t>
            </a:r>
            <a:endParaRPr lang="zh-TW" altLang="en-US" sz="2400" dirty="0">
              <a:solidFill>
                <a:srgbClr val="DC6868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14C0CF9-3437-4735-98FC-8D3EDE9D9FDD}"/>
              </a:ext>
            </a:extLst>
          </p:cNvPr>
          <p:cNvSpPr/>
          <p:nvPr/>
        </p:nvSpPr>
        <p:spPr>
          <a:xfrm>
            <a:off x="7301414" y="4294231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h2(x)=sin(3x)</a:t>
            </a:r>
          </a:p>
          <a:p>
            <a:r>
              <a:rPr lang="zh-TW" altLang="en-US" sz="2400" b="1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rgbClr val="669E69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rgbClr val="669E69"/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8EC83F51-83E8-40AD-A7C8-B8E69680EBB3}"/>
              </a:ext>
            </a:extLst>
          </p:cNvPr>
          <p:cNvSpPr/>
          <p:nvPr/>
        </p:nvSpPr>
        <p:spPr>
          <a:xfrm>
            <a:off x="7301414" y="5633135"/>
            <a:ext cx="25185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h1(x)=sin(2x)</a:t>
            </a:r>
          </a:p>
          <a:p>
            <a:r>
              <a:rPr lang="zh-TW" altLang="en-US" sz="2400" b="1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振幅為</a:t>
            </a:r>
            <a:r>
              <a:rPr lang="en-US" altLang="zh-TW" sz="2400" dirty="0">
                <a:solidFill>
                  <a:schemeClr val="accent5">
                    <a:lumMod val="7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solidFill>
                <a:schemeClr val="accent5">
                  <a:lumMod val="7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359AA50-96D1-4F14-9D93-6DEEED49FC66}"/>
              </a:ext>
            </a:extLst>
          </p:cNvPr>
          <p:cNvSpPr/>
          <p:nvPr/>
        </p:nvSpPr>
        <p:spPr>
          <a:xfrm>
            <a:off x="6436751" y="2633692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FBA155E9-09E8-4A74-A34C-D304ED94EBE6}"/>
              </a:ext>
            </a:extLst>
          </p:cNvPr>
          <p:cNvGrpSpPr/>
          <p:nvPr/>
        </p:nvGrpSpPr>
        <p:grpSpPr>
          <a:xfrm>
            <a:off x="1610027" y="4039650"/>
            <a:ext cx="4649903" cy="2340830"/>
            <a:chOff x="1610027" y="4039650"/>
            <a:chExt cx="4649903" cy="2340830"/>
          </a:xfrm>
        </p:grpSpPr>
        <p:pic>
          <p:nvPicPr>
            <p:cNvPr id="2" name="圖片 1">
              <a:extLst>
                <a:ext uri="{FF2B5EF4-FFF2-40B4-BE49-F238E27FC236}">
                  <a16:creationId xmlns:a16="http://schemas.microsoft.com/office/drawing/2014/main" id="{598DA8F5-A379-4F53-A812-B592893FE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10027" y="4039650"/>
              <a:ext cx="4609263" cy="2340830"/>
            </a:xfrm>
            <a:prstGeom prst="rect">
              <a:avLst/>
            </a:prstGeom>
            <a:ln w="3175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3453A8F0-B9B3-4A59-B238-B652533A44E4}"/>
                </a:ext>
              </a:extLst>
            </p:cNvPr>
            <p:cNvSpPr/>
            <p:nvPr/>
          </p:nvSpPr>
          <p:spPr>
            <a:xfrm>
              <a:off x="5509741" y="547264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頻率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987BCD94-AA0A-48C8-BB9A-2A18CBEE43E4}"/>
                </a:ext>
              </a:extLst>
            </p:cNvPr>
            <p:cNvSpPr/>
            <p:nvPr/>
          </p:nvSpPr>
          <p:spPr>
            <a:xfrm>
              <a:off x="2037947" y="4095291"/>
              <a:ext cx="75018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B36EB44D-9CA7-4DCE-AE2F-95BF7F278418}"/>
              </a:ext>
            </a:extLst>
          </p:cNvPr>
          <p:cNvSpPr/>
          <p:nvPr/>
        </p:nvSpPr>
        <p:spPr>
          <a:xfrm>
            <a:off x="554298" y="127761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</p:spTree>
    <p:extLst>
      <p:ext uri="{BB962C8B-B14F-4D97-AF65-F5344CB8AC3E}">
        <p14:creationId xmlns:p14="http://schemas.microsoft.com/office/powerpoint/2010/main" val="22537430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08399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時間域、頻率域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D311DED-9190-4341-A9B7-09A5645558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041" y="3015643"/>
            <a:ext cx="6230413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102842F-8CE0-4790-9C69-3103A32333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5004" y="1239010"/>
            <a:ext cx="7520268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92745E8-9BA3-420E-AD35-9B4BE1817134}"/>
              </a:ext>
            </a:extLst>
          </p:cNvPr>
          <p:cNvSpPr/>
          <p:nvPr/>
        </p:nvSpPr>
        <p:spPr>
          <a:xfrm>
            <a:off x="899738" y="2994504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17AFE41-D50B-48E7-8851-4DE549050C0E}"/>
              </a:ext>
            </a:extLst>
          </p:cNvPr>
          <p:cNvSpPr/>
          <p:nvPr/>
        </p:nvSpPr>
        <p:spPr>
          <a:xfrm>
            <a:off x="4557338" y="121921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A19FBD7-FDAF-4117-A2B9-521CC91093F5}"/>
              </a:ext>
            </a:extLst>
          </p:cNvPr>
          <p:cNvSpPr/>
          <p:nvPr/>
        </p:nvSpPr>
        <p:spPr>
          <a:xfrm>
            <a:off x="10846363" y="3028890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A4D64F7-377C-4F10-A875-1CA7A95C6921}"/>
              </a:ext>
            </a:extLst>
          </p:cNvPr>
          <p:cNvSpPr/>
          <p:nvPr/>
        </p:nvSpPr>
        <p:spPr>
          <a:xfrm>
            <a:off x="5927265" y="5875324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7" name="弧形 6">
            <a:extLst>
              <a:ext uri="{FF2B5EF4-FFF2-40B4-BE49-F238E27FC236}">
                <a16:creationId xmlns:a16="http://schemas.microsoft.com/office/drawing/2014/main" id="{E3BB600D-599D-4754-A6FE-9F55EAC73D28}"/>
              </a:ext>
            </a:extLst>
          </p:cNvPr>
          <p:cNvSpPr/>
          <p:nvPr/>
        </p:nvSpPr>
        <p:spPr>
          <a:xfrm>
            <a:off x="2825368" y="2107439"/>
            <a:ext cx="1087120" cy="1087120"/>
          </a:xfrm>
          <a:prstGeom prst="arc">
            <a:avLst>
              <a:gd name="adj1" fmla="val 11316231"/>
              <a:gd name="adj2" fmla="val 17315464"/>
            </a:avLst>
          </a:prstGeom>
          <a:ln w="38100" cap="rnd">
            <a:solidFill>
              <a:srgbClr val="194A8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弧形 22">
            <a:extLst>
              <a:ext uri="{FF2B5EF4-FFF2-40B4-BE49-F238E27FC236}">
                <a16:creationId xmlns:a16="http://schemas.microsoft.com/office/drawing/2014/main" id="{58E99ACC-DD09-4BA7-AAAA-AAE85285B99A}"/>
              </a:ext>
            </a:extLst>
          </p:cNvPr>
          <p:cNvSpPr/>
          <p:nvPr/>
        </p:nvSpPr>
        <p:spPr>
          <a:xfrm rot="16200000" flipV="1">
            <a:off x="6668018" y="4234075"/>
            <a:ext cx="1087120" cy="1087120"/>
          </a:xfrm>
          <a:prstGeom prst="arc">
            <a:avLst>
              <a:gd name="adj1" fmla="val 9926575"/>
              <a:gd name="adj2" fmla="val 16077920"/>
            </a:avLst>
          </a:prstGeom>
          <a:ln w="38100" cap="rnd">
            <a:solidFill>
              <a:srgbClr val="194A85"/>
            </a:solidFill>
            <a:headEnd type="none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EB0C30CC-7EC2-4C1C-B02C-5F55E1C9BD7A}"/>
              </a:ext>
            </a:extLst>
          </p:cNvPr>
          <p:cNvSpPr/>
          <p:nvPr/>
        </p:nvSpPr>
        <p:spPr>
          <a:xfrm>
            <a:off x="1274832" y="1665661"/>
            <a:ext cx="177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562C9B93-7794-4E21-ACF1-54E73FFE0B46}"/>
              </a:ext>
            </a:extLst>
          </p:cNvPr>
          <p:cNvSpPr/>
          <p:nvPr/>
        </p:nvSpPr>
        <p:spPr>
          <a:xfrm>
            <a:off x="7940618" y="5279294"/>
            <a:ext cx="21279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u="sng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逆</a:t>
            </a:r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01672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505F9-A506-46FA-A3A4-16102E816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" t="1881" r="3475" b="15427"/>
          <a:stretch/>
        </p:blipFill>
        <p:spPr>
          <a:xfrm>
            <a:off x="527597" y="1864764"/>
            <a:ext cx="5250840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4C2C05-A366-4D9F-8E9D-10AE6E6D29D9}"/>
              </a:ext>
            </a:extLst>
          </p:cNvPr>
          <p:cNvSpPr/>
          <p:nvPr/>
        </p:nvSpPr>
        <p:spPr>
          <a:xfrm>
            <a:off x="1602506" y="121709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Analog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A7A397-03C9-466F-9232-193B167C663A}"/>
              </a:ext>
            </a:extLst>
          </p:cNvPr>
          <p:cNvSpPr/>
          <p:nvPr/>
        </p:nvSpPr>
        <p:spPr>
          <a:xfrm>
            <a:off x="7454666" y="1217097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Digital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914F84-DF02-41FC-9996-6398CBB43A92}"/>
              </a:ext>
            </a:extLst>
          </p:cNvPr>
          <p:cNvSpPr/>
          <p:nvPr/>
        </p:nvSpPr>
        <p:spPr>
          <a:xfrm>
            <a:off x="394884" y="4856073"/>
            <a:ext cx="5250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「連續的訊號」稱為類比訊號。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大自然裡一切的訊號，包括我們聽到的聲音、看到的影像，都屬於類比訊號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9B1FA7A-0E4E-49FA-991A-68C537C01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09"/>
          <a:stretch/>
        </p:blipFill>
        <p:spPr>
          <a:xfrm>
            <a:off x="6413564" y="1864764"/>
            <a:ext cx="5250839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CEA841F-B1B6-4DF9-BFEB-1BCAA86B806A}"/>
              </a:ext>
            </a:extLst>
          </p:cNvPr>
          <p:cNvSpPr/>
          <p:nvPr/>
        </p:nvSpPr>
        <p:spPr>
          <a:xfrm>
            <a:off x="6380310" y="4856073"/>
            <a:ext cx="525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「不連續的訊號」稱為數位訊號。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將連續的類比訊號變成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兩種不連續的訊號，如：電腦運算時，只有低電壓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(0V 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與高電壓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(1V)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3F1A60-667B-410C-BD5D-E56EC8B5332D}"/>
              </a:ext>
            </a:extLst>
          </p:cNvPr>
          <p:cNvSpPr/>
          <p:nvPr/>
        </p:nvSpPr>
        <p:spPr>
          <a:xfrm>
            <a:off x="703568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CF719F-D1F5-474B-ACBA-67E3F9831B68}"/>
              </a:ext>
            </a:extLst>
          </p:cNvPr>
          <p:cNvSpPr/>
          <p:nvPr/>
        </p:nvSpPr>
        <p:spPr>
          <a:xfrm>
            <a:off x="757226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B04AF3-A2B9-40CD-ABAE-5143EAB51AC3}"/>
              </a:ext>
            </a:extLst>
          </p:cNvPr>
          <p:cNvSpPr/>
          <p:nvPr/>
        </p:nvSpPr>
        <p:spPr>
          <a:xfrm>
            <a:off x="810082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2C33BC-8B36-4920-9D95-8FD50ED0668F}"/>
              </a:ext>
            </a:extLst>
          </p:cNvPr>
          <p:cNvSpPr/>
          <p:nvPr/>
        </p:nvSpPr>
        <p:spPr>
          <a:xfrm>
            <a:off x="863740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EFC9FE-0811-42CB-9F8B-A42BB1D4CD37}"/>
              </a:ext>
            </a:extLst>
          </p:cNvPr>
          <p:cNvSpPr/>
          <p:nvPr/>
        </p:nvSpPr>
        <p:spPr>
          <a:xfrm>
            <a:off x="916596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1C83ED-B680-422C-A0BD-6A1DCF067563}"/>
              </a:ext>
            </a:extLst>
          </p:cNvPr>
          <p:cNvSpPr/>
          <p:nvPr/>
        </p:nvSpPr>
        <p:spPr>
          <a:xfrm>
            <a:off x="9694529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9D3EB-76FB-40A9-AD68-8AC9A3823E6B}"/>
              </a:ext>
            </a:extLst>
          </p:cNvPr>
          <p:cNvSpPr/>
          <p:nvPr/>
        </p:nvSpPr>
        <p:spPr>
          <a:xfrm>
            <a:off x="1023110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D3FC50-B1EF-43A6-BF75-092791E71882}"/>
              </a:ext>
            </a:extLst>
          </p:cNvPr>
          <p:cNvSpPr/>
          <p:nvPr/>
        </p:nvSpPr>
        <p:spPr>
          <a:xfrm>
            <a:off x="10759666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97FC1CC-920C-40F2-A79C-CA6E6EEC8B58}"/>
              </a:ext>
            </a:extLst>
          </p:cNvPr>
          <p:cNvSpPr/>
          <p:nvPr/>
        </p:nvSpPr>
        <p:spPr>
          <a:xfrm>
            <a:off x="5097696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B31EDCA1-2F51-43D8-B03E-5B20FE161B7E}"/>
              </a:ext>
            </a:extLst>
          </p:cNvPr>
          <p:cNvSpPr/>
          <p:nvPr/>
        </p:nvSpPr>
        <p:spPr>
          <a:xfrm>
            <a:off x="10999740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4270468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14505F9-A506-46FA-A3A4-16102E81654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804" t="1881" r="3475" b="15427"/>
          <a:stretch/>
        </p:blipFill>
        <p:spPr>
          <a:xfrm>
            <a:off x="527597" y="1864764"/>
            <a:ext cx="5250840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14C2C05-A366-4D9F-8E9D-10AE6E6D29D9}"/>
              </a:ext>
            </a:extLst>
          </p:cNvPr>
          <p:cNvSpPr/>
          <p:nvPr/>
        </p:nvSpPr>
        <p:spPr>
          <a:xfrm>
            <a:off x="1602506" y="1217097"/>
            <a:ext cx="3348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類比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Analog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2CA7A397-03C9-466F-9232-193B167C663A}"/>
              </a:ext>
            </a:extLst>
          </p:cNvPr>
          <p:cNvSpPr/>
          <p:nvPr/>
        </p:nvSpPr>
        <p:spPr>
          <a:xfrm>
            <a:off x="7454666" y="1217097"/>
            <a:ext cx="35189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>
                <a:latin typeface="Consolas" panose="020B0609020204030204" pitchFamily="49" charset="0"/>
              </a:rPr>
              <a:t>Digital signal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E914F84-DF02-41FC-9996-6398CBB43A92}"/>
              </a:ext>
            </a:extLst>
          </p:cNvPr>
          <p:cNvSpPr/>
          <p:nvPr/>
        </p:nvSpPr>
        <p:spPr>
          <a:xfrm>
            <a:off x="394884" y="4856073"/>
            <a:ext cx="52508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「連續的訊號」稱為類比訊號。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大自然裡一切的訊號，包括我們聽到的聲音、看到的影像，都屬於類比訊號</a:t>
            </a:r>
          </a:p>
        </p:txBody>
      </p:sp>
      <p:pic>
        <p:nvPicPr>
          <p:cNvPr id="17" name="圖片 16">
            <a:extLst>
              <a:ext uri="{FF2B5EF4-FFF2-40B4-BE49-F238E27FC236}">
                <a16:creationId xmlns:a16="http://schemas.microsoft.com/office/drawing/2014/main" id="{A9B1FA7A-0E4E-49FA-991A-68C537C015D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7309"/>
          <a:stretch/>
        </p:blipFill>
        <p:spPr>
          <a:xfrm>
            <a:off x="6413564" y="1864764"/>
            <a:ext cx="5250839" cy="267920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8CEA841F-B1B6-4DF9-BFEB-1BCAA86B806A}"/>
              </a:ext>
            </a:extLst>
          </p:cNvPr>
          <p:cNvSpPr/>
          <p:nvPr/>
        </p:nvSpPr>
        <p:spPr>
          <a:xfrm>
            <a:off x="6380310" y="4856073"/>
            <a:ext cx="525084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「不連續的訊號」稱為數位訊號。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將連續的類比訊號變成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兩種不連續的訊號，如：電腦運算時，只有低電壓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(0V )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與高電壓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(1V)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A3F1A60-667B-410C-BD5D-E56EC8B5332D}"/>
              </a:ext>
            </a:extLst>
          </p:cNvPr>
          <p:cNvSpPr/>
          <p:nvPr/>
        </p:nvSpPr>
        <p:spPr>
          <a:xfrm>
            <a:off x="703568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ACF719F-D1F5-474B-ACBA-67E3F9831B68}"/>
              </a:ext>
            </a:extLst>
          </p:cNvPr>
          <p:cNvSpPr/>
          <p:nvPr/>
        </p:nvSpPr>
        <p:spPr>
          <a:xfrm>
            <a:off x="757226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FCB04AF3-A2B9-40CD-ABAE-5143EAB51AC3}"/>
              </a:ext>
            </a:extLst>
          </p:cNvPr>
          <p:cNvSpPr/>
          <p:nvPr/>
        </p:nvSpPr>
        <p:spPr>
          <a:xfrm>
            <a:off x="8100827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002C33BC-8B36-4920-9D95-8FD50ED0668F}"/>
              </a:ext>
            </a:extLst>
          </p:cNvPr>
          <p:cNvSpPr/>
          <p:nvPr/>
        </p:nvSpPr>
        <p:spPr>
          <a:xfrm>
            <a:off x="8637405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8EEFC9FE-0811-42CB-9F8B-A42BB1D4CD37}"/>
              </a:ext>
            </a:extLst>
          </p:cNvPr>
          <p:cNvSpPr/>
          <p:nvPr/>
        </p:nvSpPr>
        <p:spPr>
          <a:xfrm>
            <a:off x="916596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EF1C83ED-B680-422C-A0BD-6A1DCF067563}"/>
              </a:ext>
            </a:extLst>
          </p:cNvPr>
          <p:cNvSpPr/>
          <p:nvPr/>
        </p:nvSpPr>
        <p:spPr>
          <a:xfrm>
            <a:off x="9694529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409D3EB-76FB-40A9-AD68-8AC9A3823E6B}"/>
              </a:ext>
            </a:extLst>
          </p:cNvPr>
          <p:cNvSpPr/>
          <p:nvPr/>
        </p:nvSpPr>
        <p:spPr>
          <a:xfrm>
            <a:off x="10231107" y="2512398"/>
            <a:ext cx="3545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1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5AD3FC50-B1EF-43A6-BF75-092791E71882}"/>
              </a:ext>
            </a:extLst>
          </p:cNvPr>
          <p:cNvSpPr/>
          <p:nvPr/>
        </p:nvSpPr>
        <p:spPr>
          <a:xfrm>
            <a:off x="10759666" y="2512398"/>
            <a:ext cx="3626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0</a:t>
            </a:r>
            <a:endParaRPr lang="zh-TW" altLang="en-US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cxnSp>
        <p:nvCxnSpPr>
          <p:cNvPr id="34" name="直線接點 33">
            <a:extLst>
              <a:ext uri="{FF2B5EF4-FFF2-40B4-BE49-F238E27FC236}">
                <a16:creationId xmlns:a16="http://schemas.microsoft.com/office/drawing/2014/main" id="{3F7489EE-A9C6-45B2-B38A-B515DD8DAC93}"/>
              </a:ext>
            </a:extLst>
          </p:cNvPr>
          <p:cNvCxnSpPr>
            <a:cxnSpLocks/>
          </p:cNvCxnSpPr>
          <p:nvPr/>
        </p:nvCxnSpPr>
        <p:spPr>
          <a:xfrm>
            <a:off x="7398287" y="1678762"/>
            <a:ext cx="3575291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C34E528A-61B1-4310-ABF5-3C40533CA108}"/>
              </a:ext>
            </a:extLst>
          </p:cNvPr>
          <p:cNvSpPr/>
          <p:nvPr/>
        </p:nvSpPr>
        <p:spPr>
          <a:xfrm>
            <a:off x="5097696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803488-D347-485B-8B01-E298D5D22A4C}"/>
              </a:ext>
            </a:extLst>
          </p:cNvPr>
          <p:cNvSpPr/>
          <p:nvPr/>
        </p:nvSpPr>
        <p:spPr>
          <a:xfrm>
            <a:off x="10999740" y="4047461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</p:spTree>
    <p:extLst>
      <p:ext uri="{BB962C8B-B14F-4D97-AF65-F5344CB8AC3E}">
        <p14:creationId xmlns:p14="http://schemas.microsoft.com/office/powerpoint/2010/main" val="9777058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: 圓角 28">
            <a:extLst>
              <a:ext uri="{FF2B5EF4-FFF2-40B4-BE49-F238E27FC236}">
                <a16:creationId xmlns:a16="http://schemas.microsoft.com/office/drawing/2014/main" id="{0C86A2E7-976B-444D-9F7A-095E1B195103}"/>
              </a:ext>
            </a:extLst>
          </p:cNvPr>
          <p:cNvSpPr/>
          <p:nvPr/>
        </p:nvSpPr>
        <p:spPr>
          <a:xfrm>
            <a:off x="322908" y="1290320"/>
            <a:ext cx="5428153" cy="2529326"/>
          </a:xfrm>
          <a:prstGeom prst="roundRect">
            <a:avLst>
              <a:gd name="adj" fmla="val 2887"/>
            </a:avLst>
          </a:prstGeom>
          <a:solidFill>
            <a:srgbClr val="194A85"/>
          </a:solidFill>
          <a:ln w="2540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062D7AF-A49C-4A86-BE77-9D75D5608AF5}"/>
              </a:ext>
            </a:extLst>
          </p:cNvPr>
          <p:cNvSpPr/>
          <p:nvPr/>
        </p:nvSpPr>
        <p:spPr>
          <a:xfrm>
            <a:off x="1013249" y="1391399"/>
            <a:ext cx="4091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有無壓縮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((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un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compressed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5340A1F-1078-437A-BF56-5CB9183001F7}"/>
              </a:ext>
            </a:extLst>
          </p:cNvPr>
          <p:cNvSpPr/>
          <p:nvPr/>
        </p:nvSpPr>
        <p:spPr>
          <a:xfrm>
            <a:off x="787053" y="2112289"/>
            <a:ext cx="45836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常見的無壓縮檔案格式為*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.wav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，而壓縮檔案格式為*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.mp3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是對位元速率做壓縮。</a:t>
            </a:r>
            <a:endParaRPr lang="en-US" altLang="zh-TW" sz="2400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FE92082-3908-43D0-A201-2B1FDB41947F}"/>
              </a:ext>
            </a:extLst>
          </p:cNvPr>
          <p:cNvGrpSpPr/>
          <p:nvPr/>
        </p:nvGrpSpPr>
        <p:grpSpPr>
          <a:xfrm>
            <a:off x="6072967" y="1290320"/>
            <a:ext cx="5428153" cy="2529326"/>
            <a:chOff x="6072967" y="1290320"/>
            <a:chExt cx="5428153" cy="2529326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F2F4C817-8C04-41EA-BA32-C2FFF19FAC4C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noFill/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E490C52-00FB-43AF-B5C9-783E188FC40D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取樣頻率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latin typeface="Consolas" panose="020B0609020204030204" pitchFamily="49" charset="0"/>
                </a:rPr>
                <a:t>SampleRate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A8753D6E-0DA9-47E3-A305-C3E61B6ECBF5}"/>
                </a:ext>
              </a:extLst>
            </p:cNvPr>
            <p:cNvSpPr/>
            <p:nvPr/>
          </p:nvSpPr>
          <p:spPr>
            <a:xfrm>
              <a:off x="6374043" y="2112289"/>
              <a:ext cx="4826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取樣頻率越高，數位訊號的波形越接近類比訊號的波形，聲音的品質也越好。而在做取樣時，必須遵守</a:t>
              </a:r>
              <a:r>
                <a:rPr lang="en-US" altLang="zh-TW" sz="24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u="sng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奈奎斯特頻率</a:t>
              </a:r>
              <a:r>
                <a:rPr lang="en-US" altLang="zh-TW" sz="2400" b="1" u="sng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CF458F1D-E3A4-4A7D-9329-16B71F6CFE4F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FF8D3BC-54F0-4D7F-853D-E49EAB98202A}"/>
              </a:ext>
            </a:extLst>
          </p:cNvPr>
          <p:cNvCxnSpPr>
            <a:cxnSpLocks/>
          </p:cNvCxnSpPr>
          <p:nvPr/>
        </p:nvCxnSpPr>
        <p:spPr>
          <a:xfrm>
            <a:off x="704421" y="1991557"/>
            <a:ext cx="4655994" cy="0"/>
          </a:xfrm>
          <a:prstGeom prst="line">
            <a:avLst/>
          </a:prstGeom>
          <a:ln w="25400" cap="rnd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7AFEA1BA-1EC1-4DBF-8B37-21CBF3A7ED4E}"/>
              </a:ext>
            </a:extLst>
          </p:cNvPr>
          <p:cNvGrpSpPr/>
          <p:nvPr/>
        </p:nvGrpSpPr>
        <p:grpSpPr>
          <a:xfrm>
            <a:off x="318341" y="4067297"/>
            <a:ext cx="5428153" cy="2529326"/>
            <a:chOff x="6072967" y="1290320"/>
            <a:chExt cx="5428153" cy="2529326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18001D64-9023-4EA9-A7ED-618A48B7D673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noFill/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EEED158-6C69-430C-96DB-05B26ED6F6B8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解析度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latin typeface="Consolas" panose="020B0609020204030204" pitchFamily="49" charset="0"/>
                </a:rPr>
                <a:t>BitsPerSample</a:t>
              </a:r>
              <a:r>
                <a:rPr lang="en-US" altLang="zh-TW" sz="2400" b="1" dirty="0"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8FF264A4-215A-468B-9C11-6FB4632C51C3}"/>
                </a:ext>
              </a:extLst>
            </p:cNvPr>
            <p:cNvSpPr/>
            <p:nvPr/>
          </p:nvSpPr>
          <p:spPr>
            <a:xfrm>
              <a:off x="6374043" y="2112289"/>
              <a:ext cx="4826000" cy="1569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存取訊號資料點所用的位元數，位元數越大，每個資料點的數值就越精確，也會花比較大的硬體儲存空間。</a:t>
              </a:r>
            </a:p>
          </p:txBody>
        </p:sp>
        <p:cxnSp>
          <p:nvCxnSpPr>
            <p:cNvPr id="35" name="直線接點 34">
              <a:extLst>
                <a:ext uri="{FF2B5EF4-FFF2-40B4-BE49-F238E27FC236}">
                  <a16:creationId xmlns:a16="http://schemas.microsoft.com/office/drawing/2014/main" id="{C6D101B8-137B-4B3C-BCB9-9A24FB43640B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63048B7B-A0BF-4F20-B1F2-0B7F8DD4CC60}"/>
              </a:ext>
            </a:extLst>
          </p:cNvPr>
          <p:cNvGrpSpPr/>
          <p:nvPr/>
        </p:nvGrpSpPr>
        <p:grpSpPr>
          <a:xfrm>
            <a:off x="6072967" y="4067297"/>
            <a:ext cx="5428153" cy="2529326"/>
            <a:chOff x="6072967" y="1290320"/>
            <a:chExt cx="5428153" cy="2529326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1753D5CE-4873-461C-A1AC-E6342E1B7187}"/>
                </a:ext>
              </a:extLst>
            </p:cNvPr>
            <p:cNvSpPr/>
            <p:nvPr/>
          </p:nvSpPr>
          <p:spPr>
            <a:xfrm>
              <a:off x="6072967" y="1290320"/>
              <a:ext cx="5428153" cy="2529326"/>
            </a:xfrm>
            <a:prstGeom prst="roundRect">
              <a:avLst>
                <a:gd name="adj" fmla="val 2887"/>
              </a:avLst>
            </a:prstGeom>
            <a:solidFill>
              <a:srgbClr val="194A85"/>
            </a:solidFill>
            <a:ln w="25400">
              <a:solidFill>
                <a:srgbClr val="194A8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7A4942B8-D2A5-4AF1-8736-1B4804CD3081}"/>
                </a:ext>
              </a:extLst>
            </p:cNvPr>
            <p:cNvSpPr/>
            <p:nvPr/>
          </p:nvSpPr>
          <p:spPr>
            <a:xfrm>
              <a:off x="6544050" y="1391399"/>
              <a:ext cx="44859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TW" altLang="en-US" sz="2400" b="1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聲道</a:t>
              </a:r>
              <a:r>
                <a:rPr lang="en-US" altLang="zh-TW" sz="2400" b="1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(</a:t>
              </a:r>
              <a:r>
                <a:rPr lang="en-US" altLang="zh-TW" sz="2400" b="1" dirty="0" err="1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NumChannels</a:t>
              </a:r>
              <a:r>
                <a:rPr lang="en-US" altLang="zh-TW" sz="2400" b="1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)</a:t>
              </a:r>
              <a:endParaRPr lang="zh-TW" altLang="en-US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A34D424B-9BD5-4083-B279-AC721ECC57D3}"/>
                </a:ext>
              </a:extLst>
            </p:cNvPr>
            <p:cNvSpPr/>
            <p:nvPr/>
          </p:nvSpPr>
          <p:spPr>
            <a:xfrm>
              <a:off x="6374043" y="2112289"/>
              <a:ext cx="482600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聲音的來源數，如單聲道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左右聲音相通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、雙聲道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左右聲音有差異，聽起來產生立體感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</a:p>
          </p:txBody>
        </p:sp>
        <p:cxnSp>
          <p:nvCxnSpPr>
            <p:cNvPr id="40" name="直線接點 39">
              <a:extLst>
                <a:ext uri="{FF2B5EF4-FFF2-40B4-BE49-F238E27FC236}">
                  <a16:creationId xmlns:a16="http://schemas.microsoft.com/office/drawing/2014/main" id="{44D50C47-1D01-47BD-82A1-74233A5C1298}"/>
                </a:ext>
              </a:extLst>
            </p:cNvPr>
            <p:cNvCxnSpPr>
              <a:cxnSpLocks/>
            </p:cNvCxnSpPr>
            <p:nvPr/>
          </p:nvCxnSpPr>
          <p:spPr>
            <a:xfrm>
              <a:off x="6374043" y="1991557"/>
              <a:ext cx="4655994" cy="0"/>
            </a:xfrm>
            <a:prstGeom prst="line">
              <a:avLst/>
            </a:prstGeom>
            <a:ln w="25400" cap="rnd">
              <a:solidFill>
                <a:schemeClr val="bg1">
                  <a:lumMod val="9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793926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490C52-00FB-43AF-B5C9-783E188FC40D}"/>
              </a:ext>
            </a:extLst>
          </p:cNvPr>
          <p:cNvSpPr/>
          <p:nvPr/>
        </p:nvSpPr>
        <p:spPr>
          <a:xfrm>
            <a:off x="0" y="1153692"/>
            <a:ext cx="4641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800" dirty="0">
                <a:latin typeface="Consolas" panose="020B0609020204030204" pitchFamily="49" charset="0"/>
              </a:rPr>
              <a:t>(</a:t>
            </a:r>
            <a:r>
              <a:rPr lang="en-US" altLang="zh-TW" sz="2800" dirty="0" err="1">
                <a:latin typeface="Consolas" panose="020B0609020204030204" pitchFamily="49" charset="0"/>
              </a:rPr>
              <a:t>SampleRate</a:t>
            </a:r>
            <a:r>
              <a:rPr lang="en-US" altLang="zh-TW" sz="2800" dirty="0">
                <a:latin typeface="Consolas" panose="020B0609020204030204" pitchFamily="49" charset="0"/>
              </a:rPr>
              <a:t>)</a:t>
            </a:r>
            <a:endParaRPr lang="zh-TW" altLang="en-US" sz="28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FBDEEEE9-C727-4637-B6D0-0A9FD5F93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93" y="1784633"/>
            <a:ext cx="7627613" cy="4381301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9A52E7-33B6-4286-92C3-1A82D37CDF28}"/>
              </a:ext>
            </a:extLst>
          </p:cNvPr>
          <p:cNvCxnSpPr>
            <a:cxnSpLocks/>
          </p:cNvCxnSpPr>
          <p:nvPr/>
        </p:nvCxnSpPr>
        <p:spPr>
          <a:xfrm flipV="1">
            <a:off x="17940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6D2360-08EC-43A0-A191-B333097172D5}"/>
              </a:ext>
            </a:extLst>
          </p:cNvPr>
          <p:cNvCxnSpPr>
            <a:cxnSpLocks/>
          </p:cNvCxnSpPr>
          <p:nvPr/>
        </p:nvCxnSpPr>
        <p:spPr>
          <a:xfrm flipV="1">
            <a:off x="334122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C660C7A-F844-4EE5-B147-D7C7A4EB4623}"/>
              </a:ext>
            </a:extLst>
          </p:cNvPr>
          <p:cNvCxnSpPr>
            <a:cxnSpLocks/>
          </p:cNvCxnSpPr>
          <p:nvPr/>
        </p:nvCxnSpPr>
        <p:spPr>
          <a:xfrm flipV="1">
            <a:off x="48883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49BB8E9-2C7E-496F-97D6-A00C8666C36D}"/>
              </a:ext>
            </a:extLst>
          </p:cNvPr>
          <p:cNvCxnSpPr>
            <a:cxnSpLocks/>
          </p:cNvCxnSpPr>
          <p:nvPr/>
        </p:nvCxnSpPr>
        <p:spPr>
          <a:xfrm flipV="1">
            <a:off x="6435526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D5178F-7BD9-4B30-9205-74F73925A969}"/>
              </a:ext>
            </a:extLst>
          </p:cNvPr>
          <p:cNvSpPr txBox="1"/>
          <p:nvPr/>
        </p:nvSpPr>
        <p:spPr>
          <a:xfrm>
            <a:off x="273934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D4007C6-B25C-489B-929A-F9E3DA42A46E}"/>
              </a:ext>
            </a:extLst>
          </p:cNvPr>
          <p:cNvCxnSpPr>
            <a:cxnSpLocks/>
          </p:cNvCxnSpPr>
          <p:nvPr/>
        </p:nvCxnSpPr>
        <p:spPr>
          <a:xfrm flipV="1">
            <a:off x="292304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0C7DF9-C317-4856-85CC-684AF81B9A13}"/>
              </a:ext>
            </a:extLst>
          </p:cNvPr>
          <p:cNvCxnSpPr>
            <a:cxnSpLocks/>
          </p:cNvCxnSpPr>
          <p:nvPr/>
        </p:nvCxnSpPr>
        <p:spPr>
          <a:xfrm flipV="1">
            <a:off x="4461403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E92D184-0C11-42C0-AA2E-4E15B4A4E8E6}"/>
              </a:ext>
            </a:extLst>
          </p:cNvPr>
          <p:cNvCxnSpPr>
            <a:cxnSpLocks/>
          </p:cNvCxnSpPr>
          <p:nvPr/>
        </p:nvCxnSpPr>
        <p:spPr>
          <a:xfrm flipV="1">
            <a:off x="600083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DB0325E-1490-4986-B342-CF69981B998A}"/>
              </a:ext>
            </a:extLst>
          </p:cNvPr>
          <p:cNvSpPr txBox="1"/>
          <p:nvPr/>
        </p:nvSpPr>
        <p:spPr>
          <a:xfrm>
            <a:off x="4277699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F8093FC-F88D-498A-A449-EB94D8157AF9}"/>
              </a:ext>
            </a:extLst>
          </p:cNvPr>
          <p:cNvSpPr txBox="1"/>
          <p:nvPr/>
        </p:nvSpPr>
        <p:spPr>
          <a:xfrm>
            <a:off x="581713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0E73B0-3E9D-4EA7-8DA9-AB57DE4CA772}"/>
              </a:ext>
            </a:extLst>
          </p:cNvPr>
          <p:cNvSpPr/>
          <p:nvPr/>
        </p:nvSpPr>
        <p:spPr>
          <a:xfrm>
            <a:off x="7331609" y="354044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45700D0-3398-4FE3-9FFD-63E48466FBCA}"/>
              </a:ext>
            </a:extLst>
          </p:cNvPr>
          <p:cNvSpPr/>
          <p:nvPr/>
        </p:nvSpPr>
        <p:spPr>
          <a:xfrm>
            <a:off x="8489077" y="2024164"/>
            <a:ext cx="2425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聲音頻率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3F6C724A-5CE7-4700-A45D-4BE59EDE0566}"/>
              </a:ext>
            </a:extLst>
          </p:cNvPr>
          <p:cNvSpPr/>
          <p:nvPr/>
        </p:nvSpPr>
        <p:spPr>
          <a:xfrm>
            <a:off x="8489076" y="3246003"/>
            <a:ext cx="3201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這樣採樣出的數據是無效的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因為無法得知原本的波形</a:t>
            </a:r>
          </a:p>
        </p:txBody>
      </p:sp>
    </p:spTree>
    <p:extLst>
      <p:ext uri="{BB962C8B-B14F-4D97-AF65-F5344CB8AC3E}">
        <p14:creationId xmlns:p14="http://schemas.microsoft.com/office/powerpoint/2010/main" val="28876607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圖片 20">
            <a:extLst>
              <a:ext uri="{FF2B5EF4-FFF2-40B4-BE49-F238E27FC236}">
                <a16:creationId xmlns:a16="http://schemas.microsoft.com/office/drawing/2014/main" id="{3F5B3244-1A9F-44C9-BA3D-95DE045411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66" t="937" r="1242"/>
          <a:stretch/>
        </p:blipFill>
        <p:spPr>
          <a:xfrm>
            <a:off x="370493" y="1784634"/>
            <a:ext cx="7627613" cy="3665375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E490C52-00FB-43AF-B5C9-783E188FC40D}"/>
              </a:ext>
            </a:extLst>
          </p:cNvPr>
          <p:cNvSpPr/>
          <p:nvPr/>
        </p:nvSpPr>
        <p:spPr>
          <a:xfrm>
            <a:off x="0" y="1153692"/>
            <a:ext cx="464134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800" dirty="0">
                <a:latin typeface="Consolas" panose="020B0609020204030204" pitchFamily="49" charset="0"/>
              </a:rPr>
              <a:t>(</a:t>
            </a:r>
            <a:r>
              <a:rPr lang="en-US" altLang="zh-TW" sz="2800" dirty="0" err="1">
                <a:latin typeface="Consolas" panose="020B0609020204030204" pitchFamily="49" charset="0"/>
              </a:rPr>
              <a:t>SampleRate</a:t>
            </a:r>
            <a:r>
              <a:rPr lang="en-US" altLang="zh-TW" sz="2800" dirty="0">
                <a:latin typeface="Consolas" panose="020B0609020204030204" pitchFamily="49" charset="0"/>
              </a:rPr>
              <a:t>)</a:t>
            </a:r>
            <a:endParaRPr lang="zh-TW" altLang="en-US" sz="28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D377DD-C46C-4D97-AE53-31EF8603D055}"/>
              </a:ext>
            </a:extLst>
          </p:cNvPr>
          <p:cNvSpPr/>
          <p:nvPr/>
        </p:nvSpPr>
        <p:spPr>
          <a:xfrm>
            <a:off x="10334583" y="1045970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u="sng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endParaRPr lang="zh-TW" altLang="en-US" dirty="0"/>
          </a:p>
        </p:txBody>
      </p:sp>
      <p:cxnSp>
        <p:nvCxnSpPr>
          <p:cNvPr id="7" name="直線單箭頭接點 6">
            <a:extLst>
              <a:ext uri="{FF2B5EF4-FFF2-40B4-BE49-F238E27FC236}">
                <a16:creationId xmlns:a16="http://schemas.microsoft.com/office/drawing/2014/main" id="{8D9A52E7-33B6-4286-92C3-1A82D37CDF28}"/>
              </a:ext>
            </a:extLst>
          </p:cNvPr>
          <p:cNvCxnSpPr>
            <a:cxnSpLocks/>
          </p:cNvCxnSpPr>
          <p:nvPr/>
        </p:nvCxnSpPr>
        <p:spPr>
          <a:xfrm flipV="1">
            <a:off x="17940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單箭頭接點 27">
            <a:extLst>
              <a:ext uri="{FF2B5EF4-FFF2-40B4-BE49-F238E27FC236}">
                <a16:creationId xmlns:a16="http://schemas.microsoft.com/office/drawing/2014/main" id="{FF6D2360-08EC-43A0-A191-B333097172D5}"/>
              </a:ext>
            </a:extLst>
          </p:cNvPr>
          <p:cNvCxnSpPr>
            <a:cxnSpLocks/>
          </p:cNvCxnSpPr>
          <p:nvPr/>
        </p:nvCxnSpPr>
        <p:spPr>
          <a:xfrm flipV="1">
            <a:off x="334122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1C660C7A-F844-4EE5-B147-D7C7A4EB4623}"/>
              </a:ext>
            </a:extLst>
          </p:cNvPr>
          <p:cNvCxnSpPr>
            <a:cxnSpLocks/>
          </p:cNvCxnSpPr>
          <p:nvPr/>
        </p:nvCxnSpPr>
        <p:spPr>
          <a:xfrm flipV="1">
            <a:off x="4888377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線單箭頭接點 41">
            <a:extLst>
              <a:ext uri="{FF2B5EF4-FFF2-40B4-BE49-F238E27FC236}">
                <a16:creationId xmlns:a16="http://schemas.microsoft.com/office/drawing/2014/main" id="{D49BB8E9-2C7E-496F-97D6-A00C8666C36D}"/>
              </a:ext>
            </a:extLst>
          </p:cNvPr>
          <p:cNvCxnSpPr>
            <a:cxnSpLocks/>
          </p:cNvCxnSpPr>
          <p:nvPr/>
        </p:nvCxnSpPr>
        <p:spPr>
          <a:xfrm flipV="1">
            <a:off x="6435526" y="4039564"/>
            <a:ext cx="0" cy="561957"/>
          </a:xfrm>
          <a:prstGeom prst="straightConnector1">
            <a:avLst/>
          </a:prstGeom>
          <a:ln w="63500">
            <a:solidFill>
              <a:srgbClr val="194A85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7D5178F-7BD9-4B30-9205-74F73925A969}"/>
              </a:ext>
            </a:extLst>
          </p:cNvPr>
          <p:cNvSpPr txBox="1"/>
          <p:nvPr/>
        </p:nvSpPr>
        <p:spPr>
          <a:xfrm>
            <a:off x="273934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1</a:t>
            </a:r>
            <a:endParaRPr lang="zh-TW" altLang="en-US" sz="2800" dirty="0"/>
          </a:p>
        </p:txBody>
      </p:sp>
      <p:cxnSp>
        <p:nvCxnSpPr>
          <p:cNvPr id="43" name="直線單箭頭接點 42">
            <a:extLst>
              <a:ext uri="{FF2B5EF4-FFF2-40B4-BE49-F238E27FC236}">
                <a16:creationId xmlns:a16="http://schemas.microsoft.com/office/drawing/2014/main" id="{BD4007C6-B25C-489B-929A-F9E3DA42A46E}"/>
              </a:ext>
            </a:extLst>
          </p:cNvPr>
          <p:cNvCxnSpPr>
            <a:cxnSpLocks/>
          </p:cNvCxnSpPr>
          <p:nvPr/>
        </p:nvCxnSpPr>
        <p:spPr>
          <a:xfrm flipV="1">
            <a:off x="292304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>
            <a:extLst>
              <a:ext uri="{FF2B5EF4-FFF2-40B4-BE49-F238E27FC236}">
                <a16:creationId xmlns:a16="http://schemas.microsoft.com/office/drawing/2014/main" id="{420C7DF9-C317-4856-85CC-684AF81B9A13}"/>
              </a:ext>
            </a:extLst>
          </p:cNvPr>
          <p:cNvCxnSpPr>
            <a:cxnSpLocks/>
          </p:cNvCxnSpPr>
          <p:nvPr/>
        </p:nvCxnSpPr>
        <p:spPr>
          <a:xfrm flipV="1">
            <a:off x="4461403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2E92D184-0C11-42C0-AA2E-4E15B4A4E8E6}"/>
              </a:ext>
            </a:extLst>
          </p:cNvPr>
          <p:cNvCxnSpPr>
            <a:cxnSpLocks/>
          </p:cNvCxnSpPr>
          <p:nvPr/>
        </p:nvCxnSpPr>
        <p:spPr>
          <a:xfrm flipV="1">
            <a:off x="6000836" y="3429000"/>
            <a:ext cx="0" cy="1296000"/>
          </a:xfrm>
          <a:prstGeom prst="straightConnector1">
            <a:avLst/>
          </a:prstGeom>
          <a:ln w="25400" cap="rnd">
            <a:solidFill>
              <a:schemeClr val="tx1"/>
            </a:solidFill>
            <a:prstDash val="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字方塊 45">
            <a:extLst>
              <a:ext uri="{FF2B5EF4-FFF2-40B4-BE49-F238E27FC236}">
                <a16:creationId xmlns:a16="http://schemas.microsoft.com/office/drawing/2014/main" id="{8DB0325E-1490-4986-B342-CF69981B998A}"/>
              </a:ext>
            </a:extLst>
          </p:cNvPr>
          <p:cNvSpPr txBox="1"/>
          <p:nvPr/>
        </p:nvSpPr>
        <p:spPr>
          <a:xfrm>
            <a:off x="4277699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2</a:t>
            </a:r>
            <a:endParaRPr lang="zh-TW" altLang="en-US" sz="2800" dirty="0"/>
          </a:p>
        </p:txBody>
      </p:sp>
      <p:sp>
        <p:nvSpPr>
          <p:cNvPr id="49" name="文字方塊 48">
            <a:extLst>
              <a:ext uri="{FF2B5EF4-FFF2-40B4-BE49-F238E27FC236}">
                <a16:creationId xmlns:a16="http://schemas.microsoft.com/office/drawing/2014/main" id="{8F8093FC-F88D-498A-A449-EB94D8157AF9}"/>
              </a:ext>
            </a:extLst>
          </p:cNvPr>
          <p:cNvSpPr txBox="1"/>
          <p:nvPr/>
        </p:nvSpPr>
        <p:spPr>
          <a:xfrm>
            <a:off x="5817132" y="4832721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3</a:t>
            </a:r>
            <a:endParaRPr lang="zh-TW" altLang="en-US" sz="2800" dirty="0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630E73B0-3E9D-4EA7-8DA9-AB57DE4CA772}"/>
              </a:ext>
            </a:extLst>
          </p:cNvPr>
          <p:cNvSpPr/>
          <p:nvPr/>
        </p:nvSpPr>
        <p:spPr>
          <a:xfrm>
            <a:off x="7331609" y="354044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E45700D0-3398-4FE3-9FFD-63E48466FBCA}"/>
              </a:ext>
            </a:extLst>
          </p:cNvPr>
          <p:cNvSpPr/>
          <p:nvPr/>
        </p:nvSpPr>
        <p:spPr>
          <a:xfrm>
            <a:off x="8489077" y="2024164"/>
            <a:ext cx="2425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聲音頻率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</a:p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:1Hz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3D45F75-BAA8-4E0A-A3ED-376F7A2EE167}"/>
              </a:ext>
            </a:extLst>
          </p:cNvPr>
          <p:cNvSpPr/>
          <p:nvPr/>
        </p:nvSpPr>
        <p:spPr>
          <a:xfrm>
            <a:off x="8489076" y="3246003"/>
            <a:ext cx="3201353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這樣採樣出的數據是無效的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因為無法得知原本的波形</a:t>
            </a:r>
          </a:p>
        </p:txBody>
      </p:sp>
    </p:spTree>
    <p:extLst>
      <p:ext uri="{BB962C8B-B14F-4D97-AF65-F5344CB8AC3E}">
        <p14:creationId xmlns:p14="http://schemas.microsoft.com/office/powerpoint/2010/main" val="37737509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0A0BA-BD89-489E-B36C-E1B0C81D173B}"/>
              </a:ext>
            </a:extLst>
          </p:cNvPr>
          <p:cNvSpPr/>
          <p:nvPr/>
        </p:nvSpPr>
        <p:spPr>
          <a:xfrm>
            <a:off x="456246" y="1490592"/>
            <a:ext cx="1009986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有點類似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給定兩個點，可以決定一直線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給定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+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個點，可以決定一次函數。但會有無數個二次函式通過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給定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(2+1)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個點，可以決定二次函式。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92C9B2A-977F-4B3D-AAFD-E42D59B2BD1A}"/>
              </a:ext>
            </a:extLst>
          </p:cNvPr>
          <p:cNvSpPr/>
          <p:nvPr/>
        </p:nvSpPr>
        <p:spPr>
          <a:xfrm>
            <a:off x="456246" y="4156357"/>
            <a:ext cx="6002888" cy="2014002"/>
          </a:xfrm>
          <a:prstGeom prst="roundRect">
            <a:avLst>
              <a:gd name="adj" fmla="val 6953"/>
            </a:avLst>
          </a:prstGeom>
          <a:solidFill>
            <a:srgbClr val="194A85"/>
          </a:solidFill>
          <a:ln>
            <a:solidFill>
              <a:srgbClr val="194A8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拉格朗日差值多項式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對於給定的若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n+1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個點，對應於它們的次數不超過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n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的拉格朗日多項式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L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只有一個。如果引入次數更高的多項式，則有無窮個。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BC362D6C-85B9-48BD-A439-3D6E7F28A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0214" y="2623048"/>
            <a:ext cx="4671920" cy="3911743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8186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00732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1. Introduce: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數位訊號與音訊檔案</a:t>
            </a:r>
            <a:endParaRPr lang="en-US" altLang="zh-TW" sz="4000" b="1" dirty="0">
              <a:latin typeface="Consolas" panose="020B0609020204030204" pitchFamily="49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BE588A9-B904-495E-A3E9-6A8729B0AE12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2D377DD-C46C-4D97-AE53-31EF8603D055}"/>
              </a:ext>
            </a:extLst>
          </p:cNvPr>
          <p:cNvSpPr/>
          <p:nvPr/>
        </p:nvSpPr>
        <p:spPr>
          <a:xfrm>
            <a:off x="5093399" y="385428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endParaRPr lang="zh-TW" altLang="en-US" sz="2000" dirty="0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0D7B5624-6550-47AF-AC5E-AC65CE5194E0}"/>
              </a:ext>
            </a:extLst>
          </p:cNvPr>
          <p:cNvSpPr/>
          <p:nvPr/>
        </p:nvSpPr>
        <p:spPr>
          <a:xfrm>
            <a:off x="569707" y="4909674"/>
            <a:ext cx="10507264" cy="1630382"/>
          </a:xfrm>
          <a:prstGeom prst="roundRect">
            <a:avLst>
              <a:gd name="adj" fmla="val 6953"/>
            </a:avLst>
          </a:prstGeom>
          <a:solidFill>
            <a:srgbClr val="194A85"/>
          </a:solidFill>
          <a:ln>
            <a:solidFill>
              <a:srgbClr val="194A85"/>
            </a:solidFill>
          </a:ln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 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Nyquist frequency</a:t>
            </a:r>
            <a:r>
              <a:rPr lang="en-US" altLang="zh-TW" sz="2400" b="1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</a:p>
          <a:p>
            <a:endParaRPr lang="en-US" altLang="zh-TW" sz="2400" b="1" dirty="0">
              <a:solidFill>
                <a:schemeClr val="bg1">
                  <a:lumMod val="95000"/>
                </a:schemeClr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頻率在取樣時至少要大於原訊號頻率的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倍，才可以得到有意義的訊號，也能還原成原本的訊號。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70A0BA-BD89-489E-B36C-E1B0C81D173B}"/>
              </a:ext>
            </a:extLst>
          </p:cNvPr>
          <p:cNvSpPr/>
          <p:nvPr/>
        </p:nvSpPr>
        <p:spPr>
          <a:xfrm>
            <a:off x="467361" y="1414845"/>
            <a:ext cx="10991576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在聲音分析的規則是，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spcAft>
                <a:spcPts val="600"/>
              </a:spcAft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假設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音訊訊號的採樣頻率為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10000 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，那麼它的</a:t>
            </a:r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{</a:t>
            </a:r>
            <a:r>
              <a:rPr lang="zh-TW" altLang="en-US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奈奎斯特頻率</a:t>
            </a:r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}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就是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5000 Hz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，這是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CD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音訊數據所能表現的最高頻率。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5C2E03DE-E77D-4BF4-945F-C63C5731ECBB}"/>
              </a:ext>
            </a:extLst>
          </p:cNvPr>
          <p:cNvCxnSpPr/>
          <p:nvPr/>
        </p:nvCxnSpPr>
        <p:spPr>
          <a:xfrm>
            <a:off x="763929" y="3234058"/>
            <a:ext cx="10382491" cy="0"/>
          </a:xfrm>
          <a:prstGeom prst="straightConnector1">
            <a:avLst/>
          </a:prstGeom>
          <a:ln w="38100" cap="rnd">
            <a:solidFill>
              <a:schemeClr val="tx1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068BB59-D5EA-42EE-8274-3E9BADF3D66E}"/>
              </a:ext>
            </a:extLst>
          </p:cNvPr>
          <p:cNvSpPr txBox="1"/>
          <p:nvPr/>
        </p:nvSpPr>
        <p:spPr>
          <a:xfrm>
            <a:off x="857342" y="341566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/>
              <a:t>0</a:t>
            </a:r>
            <a:endParaRPr lang="zh-TW" altLang="en-US" sz="28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00A72ED-F72C-4FB3-B3CA-A0C8C40F1862}"/>
              </a:ext>
            </a:extLst>
          </p:cNvPr>
          <p:cNvSpPr txBox="1"/>
          <p:nvPr/>
        </p:nvSpPr>
        <p:spPr>
          <a:xfrm>
            <a:off x="9586102" y="3415662"/>
            <a:ext cx="15648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10000Hz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E4C30D3D-D54A-4635-B589-F3E59AAB7092}"/>
              </a:ext>
            </a:extLst>
          </p:cNvPr>
          <p:cNvSpPr txBox="1"/>
          <p:nvPr/>
        </p:nvSpPr>
        <p:spPr>
          <a:xfrm>
            <a:off x="5271333" y="3415662"/>
            <a:ext cx="13676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5000Hz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1D7CB19-8492-471C-911C-F00E80996AD9}"/>
              </a:ext>
            </a:extLst>
          </p:cNvPr>
          <p:cNvSpPr/>
          <p:nvPr/>
        </p:nvSpPr>
        <p:spPr>
          <a:xfrm>
            <a:off x="9764035" y="3854282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採樣頻率</a:t>
            </a:r>
            <a:endParaRPr lang="zh-TW" altLang="en-US" sz="2000" dirty="0"/>
          </a:p>
        </p:txBody>
      </p:sp>
      <p:cxnSp>
        <p:nvCxnSpPr>
          <p:cNvPr id="18" name="直線單箭頭接點 17">
            <a:extLst>
              <a:ext uri="{FF2B5EF4-FFF2-40B4-BE49-F238E27FC236}">
                <a16:creationId xmlns:a16="http://schemas.microsoft.com/office/drawing/2014/main" id="{95E882D8-BCBA-4D94-8BAF-9E9C98EC049C}"/>
              </a:ext>
            </a:extLst>
          </p:cNvPr>
          <p:cNvCxnSpPr>
            <a:cxnSpLocks/>
          </p:cNvCxnSpPr>
          <p:nvPr/>
        </p:nvCxnSpPr>
        <p:spPr>
          <a:xfrm>
            <a:off x="1478014" y="3677272"/>
            <a:ext cx="3454986" cy="0"/>
          </a:xfrm>
          <a:prstGeom prst="straightConnector1">
            <a:avLst/>
          </a:prstGeom>
          <a:ln w="38100" cap="rnd">
            <a:solidFill>
              <a:srgbClr val="194A85"/>
            </a:solidFill>
            <a:headEnd type="stealth"/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D82E594B-E4DB-429E-8B8E-93F5449038BB}"/>
              </a:ext>
            </a:extLst>
          </p:cNvPr>
          <p:cNvSpPr/>
          <p:nvPr/>
        </p:nvSpPr>
        <p:spPr>
          <a:xfrm>
            <a:off x="1656099" y="3854282"/>
            <a:ext cx="300595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0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原訊號能收錄的頻率範圍</a:t>
            </a:r>
            <a:endParaRPr lang="zh-TW" altLang="en-US" sz="2000" dirty="0">
              <a:solidFill>
                <a:srgbClr val="194A8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9539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www.openaccessgovernment.org/wp-content/uploads/2020/01/first-2020-pic.jpg">
            <a:extLst>
              <a:ext uri="{FF2B5EF4-FFF2-40B4-BE49-F238E27FC236}">
                <a16:creationId xmlns:a16="http://schemas.microsoft.com/office/drawing/2014/main" id="{7B4F1A2F-CFEC-453B-86D1-91A56481C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8125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213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讀取、解讀、寫入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C7F5CA-C715-47CB-A034-A0347B7B6AD2}"/>
              </a:ext>
            </a:extLst>
          </p:cNvPr>
          <p:cNvSpPr/>
          <p:nvPr/>
        </p:nvSpPr>
        <p:spPr>
          <a:xfrm>
            <a:off x="524719" y="1395781"/>
            <a:ext cx="7924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範例資料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Audio Tone Files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、內建數據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tico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小鳥叫聲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id="{E58E65F5-5AC4-43AD-BC17-F6A69D09420F}"/>
              </a:ext>
            </a:extLst>
          </p:cNvPr>
          <p:cNvGrpSpPr/>
          <p:nvPr/>
        </p:nvGrpSpPr>
        <p:grpSpPr>
          <a:xfrm>
            <a:off x="524719" y="1960121"/>
            <a:ext cx="10170289" cy="759100"/>
            <a:chOff x="524719" y="1844377"/>
            <a:chExt cx="10170289" cy="759100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377F98D0-E9A4-4001-8406-E3CDCDC7E264}"/>
                </a:ext>
              </a:extLst>
            </p:cNvPr>
            <p:cNvSpPr/>
            <p:nvPr/>
          </p:nvSpPr>
          <p:spPr>
            <a:xfrm>
              <a:off x="524719" y="1844377"/>
              <a:ext cx="10170289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 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可以對聲音操作的套件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常見</a:t>
              </a:r>
              <a:r>
                <a: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):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</a:t>
              </a:r>
              <a:r>
                <a:rPr lang="en-US" altLang="zh-TW" sz="2400" u="sng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tuneR</a:t>
              </a:r>
              <a:r>
                <a:rPr lang="zh-TW" altLang="en-US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audio</a:t>
              </a:r>
              <a:r>
                <a:rPr lang="zh-TW" altLang="en-US" sz="2400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u="sng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seewave</a:t>
              </a:r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soundgen</a:t>
              </a:r>
              <a:endPara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A3494C8-893E-4761-8781-4AEC98766EC0}"/>
                </a:ext>
              </a:extLst>
            </p:cNvPr>
            <p:cNvSpPr/>
            <p:nvPr/>
          </p:nvSpPr>
          <p:spPr>
            <a:xfrm>
              <a:off x="6476825" y="220336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基本操作</a:t>
              </a:r>
              <a:endParaRPr lang="zh-TW" altLang="en-US" sz="2000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3E1FD3C3-3B0F-4D02-B243-65C3A6B2FC36}"/>
                </a:ext>
              </a:extLst>
            </p:cNvPr>
            <p:cNvSpPr/>
            <p:nvPr/>
          </p:nvSpPr>
          <p:spPr>
            <a:xfrm>
              <a:off x="9173726" y="2203367"/>
              <a:ext cx="121058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000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進階使用</a:t>
              </a:r>
              <a:endParaRPr lang="zh-TW" altLang="en-US" sz="2000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06A36AD3-46BF-4DE4-B0E8-B9E7CEA762B5}"/>
              </a:ext>
            </a:extLst>
          </p:cNvPr>
          <p:cNvSpPr/>
          <p:nvPr/>
        </p:nvSpPr>
        <p:spPr>
          <a:xfrm>
            <a:off x="524719" y="2773403"/>
            <a:ext cx="86490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詳細可以參考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repo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./code/code4demo.Rmd</a:t>
            </a: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D5B11A66-A456-49B2-A690-0DA2387273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917" y="4524814"/>
            <a:ext cx="11453987" cy="191071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075A863-402E-4E33-B428-BD69A2E21EC1}"/>
              </a:ext>
            </a:extLst>
          </p:cNvPr>
          <p:cNvSpPr/>
          <p:nvPr/>
        </p:nvSpPr>
        <p:spPr>
          <a:xfrm>
            <a:off x="524719" y="3424043"/>
            <a:ext cx="108647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新手入門我推薦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seewave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套件，整合了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tuneR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和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audio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，而且文件寫得不錯，有在更新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(2020-05)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605299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4" name="群組 23">
            <a:extLst>
              <a:ext uri="{FF2B5EF4-FFF2-40B4-BE49-F238E27FC236}">
                <a16:creationId xmlns:a16="http://schemas.microsoft.com/office/drawing/2014/main" id="{6704E7C7-C0AD-4971-BAC6-6D9458B78F53}"/>
              </a:ext>
            </a:extLst>
          </p:cNvPr>
          <p:cNvGrpSpPr/>
          <p:nvPr/>
        </p:nvGrpSpPr>
        <p:grpSpPr>
          <a:xfrm>
            <a:off x="513144" y="2717819"/>
            <a:ext cx="10656426" cy="2392919"/>
            <a:chOff x="513144" y="1890888"/>
            <a:chExt cx="10656426" cy="2392919"/>
          </a:xfrm>
        </p:grpSpPr>
        <p:sp>
          <p:nvSpPr>
            <p:cNvPr id="4" name="矩形: 圓角 3">
              <a:extLst>
                <a:ext uri="{FF2B5EF4-FFF2-40B4-BE49-F238E27FC236}">
                  <a16:creationId xmlns:a16="http://schemas.microsoft.com/office/drawing/2014/main" id="{4816A335-5B91-4BBD-856A-0758BBA2DB4F}"/>
                </a:ext>
              </a:extLst>
            </p:cNvPr>
            <p:cNvSpPr/>
            <p:nvPr/>
          </p:nvSpPr>
          <p:spPr>
            <a:xfrm>
              <a:off x="513144" y="1890888"/>
              <a:ext cx="6096000" cy="1630382"/>
            </a:xfrm>
            <a:prstGeom prst="roundRect">
              <a:avLst>
                <a:gd name="adj" fmla="val 6897"/>
              </a:avLst>
            </a:prstGeom>
            <a:solidFill>
              <a:schemeClr val="tx1">
                <a:lumMod val="85000"/>
                <a:lumOff val="1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>
              <a:spAutoFit/>
            </a:bodyPr>
            <a:lstStyle/>
            <a:p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readWave(filename = “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file.wav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",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from = 0,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to = 2, 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pPr marL="1527175"/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units = "seconds")</a:t>
              </a:r>
            </a:p>
          </p:txBody>
        </p:sp>
        <p:cxnSp>
          <p:nvCxnSpPr>
            <p:cNvPr id="13" name="直線單箭頭接點 12">
              <a:extLst>
                <a:ext uri="{FF2B5EF4-FFF2-40B4-BE49-F238E27FC236}">
                  <a16:creationId xmlns:a16="http://schemas.microsoft.com/office/drawing/2014/main" id="{591F9C77-32EE-4FAC-AFAB-E64E6701B4C5}"/>
                </a:ext>
              </a:extLst>
            </p:cNvPr>
            <p:cNvCxnSpPr/>
            <p:nvPr/>
          </p:nvCxnSpPr>
          <p:spPr>
            <a:xfrm>
              <a:off x="5937813" y="2759211"/>
              <a:ext cx="1319514" cy="0"/>
            </a:xfrm>
            <a:prstGeom prst="straightConnector1">
              <a:avLst/>
            </a:prstGeom>
            <a:ln w="38100" cap="rnd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線單箭頭接點 14">
              <a:extLst>
                <a:ext uri="{FF2B5EF4-FFF2-40B4-BE49-F238E27FC236}">
                  <a16:creationId xmlns:a16="http://schemas.microsoft.com/office/drawing/2014/main" id="{E0E672EE-9A18-4624-9318-F28B572DA801}"/>
                </a:ext>
              </a:extLst>
            </p:cNvPr>
            <p:cNvCxnSpPr/>
            <p:nvPr/>
          </p:nvCxnSpPr>
          <p:spPr>
            <a:xfrm>
              <a:off x="5937813" y="3280072"/>
              <a:ext cx="1319514" cy="0"/>
            </a:xfrm>
            <a:prstGeom prst="straightConnector1">
              <a:avLst/>
            </a:prstGeom>
            <a:ln w="38100">
              <a:solidFill>
                <a:schemeClr val="accent2">
                  <a:lumMod val="7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6C1C745-48D2-4DCF-8863-57F00549C71F}"/>
                </a:ext>
              </a:extLst>
            </p:cNvPr>
            <p:cNvSpPr/>
            <p:nvPr/>
          </p:nvSpPr>
          <p:spPr>
            <a:xfrm>
              <a:off x="7604568" y="2528378"/>
              <a:ext cx="3565002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可以指定讀取時間範圍。</a:t>
              </a: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FB64318A-64C2-4EEE-939F-778648443D82}"/>
                </a:ext>
              </a:extLst>
            </p:cNvPr>
            <p:cNvSpPr/>
            <p:nvPr/>
          </p:nvSpPr>
          <p:spPr>
            <a:xfrm>
              <a:off x="7604568" y="3083478"/>
              <a:ext cx="3565002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"sample"(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取樣點個數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、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"seconds"(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秒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、</a:t>
              </a:r>
            </a:p>
            <a:p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"hour"(</a:t>
              </a:r>
              <a:r>
                <a:rPr lang="zh-TW" altLang="en-US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小時</a:t>
              </a:r>
              <a:r>
                <a:rPr lang="en-US" altLang="zh-TW" sz="24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endPara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</p:grp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4" y="1778254"/>
            <a:ext cx="91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1F148CD-8DC4-42C4-8FCF-F304B00BCB9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4304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096000" cy="2781240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Wave Object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Number of Samples:      88200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Duration (seconds):     2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Samplingrate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(Hertz):   44100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Channels (Mono/Stereo): Mono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PCM (integer format):   TRUE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Bit (8/16/24/32/64):    16 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4" y="1493292"/>
            <a:ext cx="9105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解讀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604568" y="3340485"/>
            <a:ext cx="3773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資料格式其實寫得很清楚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724892" y="3571317"/>
            <a:ext cx="763928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896D4285-98C6-478A-9FDA-26C2CD21873B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4705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096000" cy="2352973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ticofirst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cutw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(wave =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 = 22050,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from = 0,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to = 0.5,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plot = T, </a:t>
            </a:r>
          </a:p>
          <a:p>
            <a:pPr marL="30448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output = "Wave")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14082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裁切長度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500394" y="2933007"/>
            <a:ext cx="4074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裁切完成後繪製圖形，可知道裁切的部分為全部音訊的哪個位置。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227180" y="3953281"/>
            <a:ext cx="1018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BFB1D01E-5E44-4DF3-9BDF-956579A606F1}"/>
              </a:ext>
            </a:extLst>
          </p:cNvPr>
          <p:cNvCxnSpPr>
            <a:cxnSpLocks/>
          </p:cNvCxnSpPr>
          <p:nvPr/>
        </p:nvCxnSpPr>
        <p:spPr>
          <a:xfrm>
            <a:off x="6227180" y="4337594"/>
            <a:ext cx="101857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94D3289D-8261-4862-8B45-272D7F6ED2C7}"/>
              </a:ext>
            </a:extLst>
          </p:cNvPr>
          <p:cNvSpPr/>
          <p:nvPr/>
        </p:nvSpPr>
        <p:spPr>
          <a:xfrm>
            <a:off x="7500394" y="4221847"/>
            <a:ext cx="407428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這些格式都可以。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("matrix", "Wave", "Sample", "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audioSample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 or "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ts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")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45EA70-6862-4488-8F48-3B79159E7715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5051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22416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裁切長度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-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結果</a:t>
            </a:r>
          </a:p>
        </p:txBody>
      </p:sp>
      <p:pic>
        <p:nvPicPr>
          <p:cNvPr id="41990" name="Picture 6">
            <a:extLst>
              <a:ext uri="{FF2B5EF4-FFF2-40B4-BE49-F238E27FC236}">
                <a16:creationId xmlns:a16="http://schemas.microsoft.com/office/drawing/2014/main" id="{B39B46A1-94AF-486E-8692-873BEE95D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3633" y="1493292"/>
            <a:ext cx="8066399" cy="504149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2884FEEF-D750-4350-A900-E953E2279C9D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7671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2778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讀取、解讀、匯出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1997666"/>
            <a:ext cx="7241894" cy="919401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savewav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(wave =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ticofirst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 marL="1343025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filename = "tico_firstnote.wav")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15703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匯出聲波</a:t>
            </a:r>
          </a:p>
        </p:txBody>
      </p:sp>
    </p:spTree>
    <p:extLst>
      <p:ext uri="{BB962C8B-B14F-4D97-AF65-F5344CB8AC3E}">
        <p14:creationId xmlns:p14="http://schemas.microsoft.com/office/powerpoint/2010/main" val="10638512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2180698"/>
            <a:ext cx="6558988" cy="1976497"/>
          </a:xfrm>
          <a:prstGeom prst="roundRect">
            <a:avLst>
              <a:gd name="adj" fmla="val 4400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&lt;- sine(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freq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5,</a:t>
            </a:r>
          </a:p>
          <a:p>
            <a:pPr marL="2870200"/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duration = 1,</a:t>
            </a:r>
          </a:p>
          <a:p>
            <a:pPr marL="2870200"/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samp.rate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44100, bit = 32, </a:t>
            </a:r>
          </a:p>
          <a:p>
            <a:pPr marL="2870200"/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xunit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= "time")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30981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生成聲音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生成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sin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波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5906CC4B-CA95-4D7F-9AC1-B54D2E743DCB}"/>
              </a:ext>
            </a:extLst>
          </p:cNvPr>
          <p:cNvSpPr/>
          <p:nvPr/>
        </p:nvSpPr>
        <p:spPr>
          <a:xfrm>
            <a:off x="7500395" y="2178109"/>
            <a:ext cx="86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4D3289D-8261-4862-8B45-272D7F6ED2C7}"/>
              </a:ext>
            </a:extLst>
          </p:cNvPr>
          <p:cNvSpPr/>
          <p:nvPr/>
        </p:nvSpPr>
        <p:spPr>
          <a:xfrm>
            <a:off x="7500394" y="2967335"/>
            <a:ext cx="1296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取樣率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D052015-B902-4D8C-87A8-91E7690291D1}"/>
              </a:ext>
            </a:extLst>
          </p:cNvPr>
          <p:cNvSpPr/>
          <p:nvPr/>
        </p:nvSpPr>
        <p:spPr>
          <a:xfrm>
            <a:off x="7500395" y="2521461"/>
            <a:ext cx="31251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長度，隨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xunit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改變。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9102AFF7-F9B4-49DD-BE0C-D284C3CF9121}"/>
              </a:ext>
            </a:extLst>
          </p:cNvPr>
          <p:cNvSpPr/>
          <p:nvPr/>
        </p:nvSpPr>
        <p:spPr>
          <a:xfrm>
            <a:off x="7500394" y="3429000"/>
            <a:ext cx="129636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解析度</a:t>
            </a:r>
          </a:p>
        </p:txBody>
      </p:sp>
      <p:cxnSp>
        <p:nvCxnSpPr>
          <p:cNvPr id="22" name="直線單箭頭接點 21">
            <a:extLst>
              <a:ext uri="{FF2B5EF4-FFF2-40B4-BE49-F238E27FC236}">
                <a16:creationId xmlns:a16="http://schemas.microsoft.com/office/drawing/2014/main" id="{73B21C14-B3B3-4115-ABA8-E775F2D02403}"/>
              </a:ext>
            </a:extLst>
          </p:cNvPr>
          <p:cNvCxnSpPr>
            <a:cxnSpLocks/>
          </p:cNvCxnSpPr>
          <p:nvPr/>
        </p:nvCxnSpPr>
        <p:spPr>
          <a:xfrm>
            <a:off x="6539696" y="2390699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>
            <a:extLst>
              <a:ext uri="{FF2B5EF4-FFF2-40B4-BE49-F238E27FC236}">
                <a16:creationId xmlns:a16="http://schemas.microsoft.com/office/drawing/2014/main" id="{54ABDCAC-61E5-4A6D-9642-C36EE1C22EA7}"/>
              </a:ext>
            </a:extLst>
          </p:cNvPr>
          <p:cNvCxnSpPr>
            <a:cxnSpLocks/>
          </p:cNvCxnSpPr>
          <p:nvPr/>
        </p:nvCxnSpPr>
        <p:spPr>
          <a:xfrm>
            <a:off x="6539696" y="2772663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34725029-155A-4530-A4DD-24E82B3B04EB}"/>
              </a:ext>
            </a:extLst>
          </p:cNvPr>
          <p:cNvCxnSpPr>
            <a:cxnSpLocks/>
          </p:cNvCxnSpPr>
          <p:nvPr/>
        </p:nvCxnSpPr>
        <p:spPr>
          <a:xfrm>
            <a:off x="6539696" y="3189352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5EA320D9-8750-4207-BBC3-0DC4B2B30046}"/>
              </a:ext>
            </a:extLst>
          </p:cNvPr>
          <p:cNvCxnSpPr>
            <a:cxnSpLocks/>
          </p:cNvCxnSpPr>
          <p:nvPr/>
        </p:nvCxnSpPr>
        <p:spPr>
          <a:xfrm>
            <a:off x="6539696" y="3640764"/>
            <a:ext cx="868102" cy="0"/>
          </a:xfrm>
          <a:prstGeom prst="straightConnector1">
            <a:avLst/>
          </a:prstGeom>
          <a:ln w="38100">
            <a:solidFill>
              <a:schemeClr val="accent2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8CB3E4DB-C6A1-430B-9EB8-B9AE88352595}"/>
              </a:ext>
            </a:extLst>
          </p:cNvPr>
          <p:cNvSpPr/>
          <p:nvPr/>
        </p:nvSpPr>
        <p:spPr>
          <a:xfrm>
            <a:off x="370493" y="323209"/>
            <a:ext cx="6186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製造聲音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9672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DC4FF1C-C1A2-4E76-B48E-274B5B8458DB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18B9C87C-975F-484D-8C7F-5F7C7A0E9988}"/>
              </a:ext>
            </a:extLst>
          </p:cNvPr>
          <p:cNvSpPr/>
          <p:nvPr/>
        </p:nvSpPr>
        <p:spPr>
          <a:xfrm>
            <a:off x="513144" y="1997666"/>
            <a:ext cx="6558988" cy="470595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oscillo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68BB574-C7FB-46BF-8D93-2C5F5650D898}"/>
              </a:ext>
            </a:extLst>
          </p:cNvPr>
          <p:cNvSpPr/>
          <p:nvPr/>
        </p:nvSpPr>
        <p:spPr>
          <a:xfrm>
            <a:off x="513143" y="1493292"/>
            <a:ext cx="35611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繪製聲波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時域圖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矩形: 圓角 16">
            <a:extLst>
              <a:ext uri="{FF2B5EF4-FFF2-40B4-BE49-F238E27FC236}">
                <a16:creationId xmlns:a16="http://schemas.microsoft.com/office/drawing/2014/main" id="{FBD64922-2A49-4F13-B6F8-BA2EF540C260}"/>
              </a:ext>
            </a:extLst>
          </p:cNvPr>
          <p:cNvSpPr/>
          <p:nvPr/>
        </p:nvSpPr>
        <p:spPr>
          <a:xfrm>
            <a:off x="513144" y="5897571"/>
            <a:ext cx="6558988" cy="510778"/>
          </a:xfrm>
          <a:prstGeom prst="roundRect">
            <a:avLst>
              <a:gd name="adj" fmla="val 1669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listen(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)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0095A4-8F86-4C09-A942-DD15DCF297B5}"/>
              </a:ext>
            </a:extLst>
          </p:cNvPr>
          <p:cNvSpPr/>
          <p:nvPr/>
        </p:nvSpPr>
        <p:spPr>
          <a:xfrm>
            <a:off x="513143" y="5337685"/>
            <a:ext cx="8681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播放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D62A245-5988-410D-8712-C7203FB604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495" y="2878336"/>
            <a:ext cx="7059010" cy="248637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A5803866-55AB-418D-9903-35D9669C8F8F}"/>
              </a:ext>
            </a:extLst>
          </p:cNvPr>
          <p:cNvSpPr/>
          <p:nvPr/>
        </p:nvSpPr>
        <p:spPr>
          <a:xfrm>
            <a:off x="370493" y="323209"/>
            <a:ext cx="6186309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2. manipulate: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製造聲音</a:t>
            </a:r>
            <a:endParaRPr lang="en-US" altLang="zh-TW" sz="36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37379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基本特性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C890813-EE54-422A-B04A-82109091DEDF}"/>
              </a:ext>
            </a:extLst>
          </p:cNvPr>
          <p:cNvSpPr/>
          <p:nvPr/>
        </p:nvSpPr>
        <p:spPr>
          <a:xfrm>
            <a:off x="513143" y="3014448"/>
            <a:ext cx="416302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取得聲音頻率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檔案有，直接取。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檔案沒有，利用過零率推敲。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EFC846DF-5B2C-46BE-83BA-BEE9CA36FB29}"/>
              </a:ext>
            </a:extLst>
          </p:cNvPr>
          <p:cNvGrpSpPr/>
          <p:nvPr/>
        </p:nvGrpSpPr>
        <p:grpSpPr>
          <a:xfrm>
            <a:off x="513143" y="1339767"/>
            <a:ext cx="6558989" cy="1381066"/>
            <a:chOff x="513143" y="4301587"/>
            <a:chExt cx="6558989" cy="1381066"/>
          </a:xfrm>
        </p:grpSpPr>
        <p:sp>
          <p:nvSpPr>
            <p:cNvPr id="6" name="矩形: 圓角 5">
              <a:extLst>
                <a:ext uri="{FF2B5EF4-FFF2-40B4-BE49-F238E27FC236}">
                  <a16:creationId xmlns:a16="http://schemas.microsoft.com/office/drawing/2014/main" id="{7479ACB2-31C9-4069-8F5B-639872A2FAA6}"/>
                </a:ext>
              </a:extLst>
            </p:cNvPr>
            <p:cNvSpPr/>
            <p:nvPr/>
          </p:nvSpPr>
          <p:spPr>
            <a:xfrm>
              <a:off x="513144" y="4763252"/>
              <a:ext cx="6558988" cy="919401"/>
            </a:xfrm>
            <a:prstGeom prst="roundRect">
              <a:avLst>
                <a:gd name="adj" fmla="val 7885"/>
              </a:avLst>
            </a:prstGeom>
            <a:solidFill>
              <a:schemeClr val="tx1">
                <a:lumMod val="85000"/>
                <a:lumOff val="1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&gt; </a:t>
              </a:r>
              <a:r>
                <a:rPr lang="en-US" altLang="zh-TW" sz="2400" dirty="0" err="1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tico@left</a:t>
              </a:r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 %&gt;% range()</a:t>
              </a:r>
              <a:r>
                <a:rPr lang="zh-TW" altLang="en-US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 </a:t>
              </a:r>
              <a:endPara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endParaRPr>
            </a:p>
            <a:p>
              <a:r>
                <a:rPr lang="en-US" altLang="zh-TW" sz="2400" dirty="0">
                  <a:solidFill>
                    <a:schemeClr val="bg1">
                      <a:lumMod val="95000"/>
                    </a:schemeClr>
                  </a:solidFill>
                  <a:latin typeface="Consolas" panose="020B0609020204030204" pitchFamily="49" charset="0"/>
                </a:rPr>
                <a:t>[1] -18596  19125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DCAC3DA0-7F48-47E0-88CD-8840447BCC93}"/>
                </a:ext>
              </a:extLst>
            </p:cNvPr>
            <p:cNvSpPr/>
            <p:nvPr/>
          </p:nvSpPr>
          <p:spPr>
            <a:xfrm>
              <a:off x="513143" y="4301587"/>
              <a:ext cx="48575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Tx/>
                <a:buChar char="-"/>
              </a:pP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振幅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: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利用 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range</a:t>
              </a:r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:a16="http://schemas.microsoft.com/office/drawing/2014/main" id="{97D2A27B-CF13-4D20-B129-A37B6E8D0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452" y="4371138"/>
            <a:ext cx="1476581" cy="207674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DE32D044-27E0-4F33-B071-FBF0A42339EA}"/>
              </a:ext>
            </a:extLst>
          </p:cNvPr>
          <p:cNvSpPr/>
          <p:nvPr/>
        </p:nvSpPr>
        <p:spPr>
          <a:xfrm>
            <a:off x="5062675" y="3701525"/>
            <a:ext cx="6870823" cy="2917686"/>
          </a:xfrm>
          <a:prstGeom prst="roundRect">
            <a:avLst>
              <a:gd name="adj" fmla="val 3318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[1]      0   3219   6372   9396  12232  14817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[7]  17103  19043  20597  21732  22428  22669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[13]  22450  21778  20663  19131  17209  14939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[19]  12367   9544   6528   3379    162  -3058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[25]  -6217  -9249 -12095 -14694 -16997 -18954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[31] -20528 -21686 -22404 -22667 -22472 -21822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[37] -20729 -19216 -17314 -15060 -12502  -9691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[43]  -6682  -3538   -323   2899   6061   9102</a:t>
            </a:r>
          </a:p>
          <a:p>
            <a:r>
              <a:rPr lang="en-US" altLang="zh-TW" sz="20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[49]  11957  14572</a:t>
            </a:r>
          </a:p>
        </p:txBody>
      </p:sp>
      <p:cxnSp>
        <p:nvCxnSpPr>
          <p:cNvPr id="18" name="直線接點 17">
            <a:extLst>
              <a:ext uri="{FF2B5EF4-FFF2-40B4-BE49-F238E27FC236}">
                <a16:creationId xmlns:a16="http://schemas.microsoft.com/office/drawing/2014/main" id="{916B09A3-CFC6-4251-875C-F98CCC77F6AE}"/>
              </a:ext>
            </a:extLst>
          </p:cNvPr>
          <p:cNvCxnSpPr>
            <a:cxnSpLocks/>
          </p:cNvCxnSpPr>
          <p:nvPr/>
        </p:nvCxnSpPr>
        <p:spPr>
          <a:xfrm>
            <a:off x="10223416" y="4988689"/>
            <a:ext cx="1362843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237F5BD-AA2B-4CF6-8130-091FEABF22E3}"/>
              </a:ext>
            </a:extLst>
          </p:cNvPr>
          <p:cNvCxnSpPr>
            <a:cxnSpLocks/>
          </p:cNvCxnSpPr>
          <p:nvPr/>
        </p:nvCxnSpPr>
        <p:spPr>
          <a:xfrm>
            <a:off x="8249573" y="6250330"/>
            <a:ext cx="1362843" cy="0"/>
          </a:xfrm>
          <a:prstGeom prst="line">
            <a:avLst/>
          </a:prstGeom>
          <a:ln w="38100" cap="rnd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圖片 19">
            <a:extLst>
              <a:ext uri="{FF2B5EF4-FFF2-40B4-BE49-F238E27FC236}">
                <a16:creationId xmlns:a16="http://schemas.microsoft.com/office/drawing/2014/main" id="{B5B17962-9851-473A-AE79-92534CFA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493" y="1005738"/>
            <a:ext cx="3936014" cy="2508668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2087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7879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基本特性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77B67E11-8CFC-4CA2-918C-F9E766074B54}"/>
              </a:ext>
            </a:extLst>
          </p:cNvPr>
          <p:cNvSpPr/>
          <p:nvPr/>
        </p:nvSpPr>
        <p:spPr>
          <a:xfrm>
            <a:off x="370493" y="1536174"/>
            <a:ext cx="6103715" cy="2677656"/>
          </a:xfrm>
          <a:prstGeom prst="roundRect">
            <a:avLst>
              <a:gd name="adj" fmla="val 3683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Wave Object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Number of Samples:      88200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Duration (seconds):     2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Samplingrate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(Hertz):   44100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Channels (Mono/Stereo): Mono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PCM (integer format):   TRUE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	Bit (8/16/24/32/64):    16</a:t>
            </a:r>
            <a:endParaRPr lang="zh-TW" altLang="en-US" sz="2400" dirty="0">
              <a:solidFill>
                <a:schemeClr val="bg1">
                  <a:lumMod val="9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10932B3-657D-491C-9A13-3A5C8011C6A7}"/>
              </a:ext>
            </a:extLst>
          </p:cNvPr>
          <p:cNvSpPr/>
          <p:nvPr/>
        </p:nvSpPr>
        <p:spPr>
          <a:xfrm>
            <a:off x="370493" y="4488076"/>
            <a:ext cx="8283615" cy="510778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 wav_head100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demo_wav@left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%&gt;% head(100)</a:t>
            </a:r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1B3CEC9B-378C-4292-AE18-7CF95D0034D3}"/>
              </a:ext>
            </a:extLst>
          </p:cNvPr>
          <p:cNvSpPr/>
          <p:nvPr/>
        </p:nvSpPr>
        <p:spPr>
          <a:xfrm>
            <a:off x="370493" y="5090993"/>
            <a:ext cx="8283615" cy="510778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 wav_head100 &lt;- tmp01 &lt;- 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ifelse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dirty="0" err="1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tmp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&gt;=0, 1, -1)</a:t>
            </a:r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EACED981-4F37-426D-AC86-2D0B344965EC}"/>
              </a:ext>
            </a:extLst>
          </p:cNvPr>
          <p:cNvSpPr/>
          <p:nvPr/>
        </p:nvSpPr>
        <p:spPr>
          <a:xfrm>
            <a:off x="370493" y="5693910"/>
            <a:ext cx="8283615" cy="919401"/>
          </a:xfrm>
          <a:prstGeom prst="roundRect">
            <a:avLst>
              <a:gd name="adj" fmla="val 16565"/>
            </a:avLst>
          </a:prstGeom>
          <a:solidFill>
            <a:schemeClr val="tx1">
              <a:lumMod val="85000"/>
              <a:lumOff val="15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&gt;</a:t>
            </a:r>
            <a:r>
              <a:rPr lang="zh-TW" altLang="en-US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which(diff(tmp01)!=0)</a:t>
            </a:r>
          </a:p>
          <a:p>
            <a:r>
              <a:rPr lang="en-US" altLang="zh-TW" sz="2400" dirty="0">
                <a:solidFill>
                  <a:schemeClr val="bg1">
                    <a:lumMod val="95000"/>
                  </a:schemeClr>
                </a:solidFill>
                <a:latin typeface="Consolas" panose="020B0609020204030204" pitchFamily="49" charset="0"/>
              </a:rPr>
              <a:t>23 45 67 89</a:t>
            </a:r>
          </a:p>
        </p:txBody>
      </p:sp>
      <p:cxnSp>
        <p:nvCxnSpPr>
          <p:cNvPr id="16" name="直線接點 15">
            <a:extLst>
              <a:ext uri="{FF2B5EF4-FFF2-40B4-BE49-F238E27FC236}">
                <a16:creationId xmlns:a16="http://schemas.microsoft.com/office/drawing/2014/main" id="{FACD8E64-521A-4CE9-9C8D-3BA5C9CECA83}"/>
              </a:ext>
            </a:extLst>
          </p:cNvPr>
          <p:cNvCxnSpPr>
            <a:cxnSpLocks/>
          </p:cNvCxnSpPr>
          <p:nvPr/>
        </p:nvCxnSpPr>
        <p:spPr>
          <a:xfrm flipV="1">
            <a:off x="8270555" y="3956673"/>
            <a:ext cx="767105" cy="2268639"/>
          </a:xfrm>
          <a:prstGeom prst="line">
            <a:avLst/>
          </a:prstGeom>
          <a:ln w="38100" cap="rnd">
            <a:solidFill>
              <a:srgbClr val="F4433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BA5D0415-91CA-47A0-A6CE-1C0B3629AF20}"/>
              </a:ext>
            </a:extLst>
          </p:cNvPr>
          <p:cNvSpPr/>
          <p:nvPr/>
        </p:nvSpPr>
        <p:spPr>
          <a:xfrm>
            <a:off x="7145437" y="1859340"/>
            <a:ext cx="416302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一個基本周期約為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44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(1/44100)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0.0009977</a:t>
            </a:r>
          </a:p>
          <a:p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45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(1/44100)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=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0.0010204</a:t>
            </a:r>
          </a:p>
          <a:p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和真實的 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0.001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秒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次 差不多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0202723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8AA80F5-11BB-4DBC-BF44-C5400D0CE157}"/>
              </a:ext>
            </a:extLst>
          </p:cNvPr>
          <p:cNvSpPr/>
          <p:nvPr/>
        </p:nvSpPr>
        <p:spPr>
          <a:xfrm>
            <a:off x="365889" y="279252"/>
            <a:ext cx="274947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4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在開始之前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8BE0122-9124-47CE-8753-C2B4DC00CC54}"/>
              </a:ext>
            </a:extLst>
          </p:cNvPr>
          <p:cNvSpPr/>
          <p:nvPr/>
        </p:nvSpPr>
        <p:spPr>
          <a:xfrm>
            <a:off x="1173161" y="1367319"/>
            <a:ext cx="388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簡報與資源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401A0A-C705-4E12-94B0-795222BA324E}"/>
              </a:ext>
            </a:extLst>
          </p:cNvPr>
          <p:cNvSpPr/>
          <p:nvPr/>
        </p:nvSpPr>
        <p:spPr>
          <a:xfrm>
            <a:off x="6945110" y="1367320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Slido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有問題可以問</a:t>
            </a: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D1753B4-4EEE-4877-A862-D72A59A8F4D7}"/>
              </a:ext>
            </a:extLst>
          </p:cNvPr>
          <p:cNvCxnSpPr/>
          <p:nvPr/>
        </p:nvCxnSpPr>
        <p:spPr>
          <a:xfrm>
            <a:off x="472732" y="976411"/>
            <a:ext cx="1655179" cy="0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http://s04.calm9.com/qrcode/2020-10/ES5J2Z9NFR.png">
            <a:extLst>
              <a:ext uri="{FF2B5EF4-FFF2-40B4-BE49-F238E27FC236}">
                <a16:creationId xmlns:a16="http://schemas.microsoft.com/office/drawing/2014/main" id="{462F5CCC-8A5C-4686-881F-A988798EB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81" y="2761010"/>
            <a:ext cx="2880000" cy="288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DE78BB9-96FB-4A04-9B1E-4B88D6CC6C5E}"/>
              </a:ext>
            </a:extLst>
          </p:cNvPr>
          <p:cNvSpPr/>
          <p:nvPr/>
        </p:nvSpPr>
        <p:spPr>
          <a:xfrm>
            <a:off x="7465746" y="2097347"/>
            <a:ext cx="262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Code: 1017voice</a:t>
            </a:r>
            <a:endParaRPr lang="zh-TW" altLang="en-US" sz="2400" b="1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E9E3FD4-1F69-4B21-A55C-519E6C3FCEDE}"/>
              </a:ext>
            </a:extLst>
          </p:cNvPr>
          <p:cNvSpPr/>
          <p:nvPr/>
        </p:nvSpPr>
        <p:spPr>
          <a:xfrm>
            <a:off x="1173161" y="2125719"/>
            <a:ext cx="3884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https://reurl.cc/GrN0jW</a:t>
            </a:r>
            <a:endParaRPr lang="zh-TW" altLang="en-US" sz="2400" b="1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26" name="Picture 2" descr="http://s04.calm9.com/qrcode/2020-10/V3JL4JDWQC.png">
            <a:extLst>
              <a:ext uri="{FF2B5EF4-FFF2-40B4-BE49-F238E27FC236}">
                <a16:creationId xmlns:a16="http://schemas.microsoft.com/office/drawing/2014/main" id="{9E920C43-694D-458C-AA4F-A0C79BC6F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9" y="2830617"/>
            <a:ext cx="2880000" cy="288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39514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3. Extract Features: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傅立葉轉換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(Fourier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transform,FT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68ED5D8-2A76-44AB-87F8-E656D447B8ED}"/>
              </a:ext>
            </a:extLst>
          </p:cNvPr>
          <p:cNvGrpSpPr/>
          <p:nvPr/>
        </p:nvGrpSpPr>
        <p:grpSpPr>
          <a:xfrm>
            <a:off x="370493" y="2026789"/>
            <a:ext cx="8298946" cy="1116336"/>
            <a:chOff x="370493" y="2026789"/>
            <a:chExt cx="8298946" cy="1116336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48CE8604-BA90-4DE6-B71D-05E551A912CC}"/>
                </a:ext>
              </a:extLst>
            </p:cNvPr>
            <p:cNvSpPr/>
            <p:nvPr/>
          </p:nvSpPr>
          <p:spPr>
            <a:xfrm>
              <a:off x="370493" y="2026789"/>
              <a:ext cx="8298946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5E71CF-02A2-4185-B68C-CBA4F28D7AC6}"/>
                </a:ext>
              </a:extLst>
            </p:cNvPr>
            <p:cNvSpPr/>
            <p:nvPr/>
          </p:nvSpPr>
          <p:spPr>
            <a:xfrm>
              <a:off x="470449" y="2138681"/>
              <a:ext cx="289778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what it means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它的功用為何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9C5F1E-3BBB-4409-AD0B-8F9D3D99EE46}"/>
                </a:ext>
              </a:extLst>
            </p:cNvPr>
            <p:cNvSpPr/>
            <p:nvPr/>
          </p:nvSpPr>
          <p:spPr>
            <a:xfrm>
              <a:off x="3858225" y="2169459"/>
              <a:ext cx="47301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分解聲音的頻率，得到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各頻率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以及其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大小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289AE89-C42C-42E9-B6B0-1F6763D461F5}"/>
                </a:ext>
              </a:extLst>
            </p:cNvPr>
            <p:cNvCxnSpPr/>
            <p:nvPr/>
          </p:nvCxnSpPr>
          <p:spPr>
            <a:xfrm>
              <a:off x="3498072" y="2260957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2908DDE-34E2-4604-938B-98B2FAE02D21}"/>
              </a:ext>
            </a:extLst>
          </p:cNvPr>
          <p:cNvGrpSpPr/>
          <p:nvPr/>
        </p:nvGrpSpPr>
        <p:grpSpPr>
          <a:xfrm>
            <a:off x="1301288" y="3585036"/>
            <a:ext cx="8757111" cy="1123778"/>
            <a:chOff x="1301288" y="3585036"/>
            <a:chExt cx="8757111" cy="1123778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92BF8CB-2F93-4591-94F8-60AB27C8EBC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CDCF3B-2CEA-44DD-8C5A-572158658F5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it's intuitive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如何直觀理解</a:t>
              </a: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BAB1F4A-6346-48C7-BB53-3A55F1A5719D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−2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3FB1F96-3D0A-47B7-B424-57C8C0587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20DF3303-E83A-461B-9213-65E6DA0CB5E1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799001" y="5193821"/>
            <a:ext cx="9949303" cy="1322980"/>
            <a:chOff x="2111518" y="5193821"/>
            <a:chExt cx="9845131" cy="1322980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193821"/>
              <a:ext cx="9845131" cy="1322980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 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12432" y="5319343"/>
              <a:ext cx="6944217" cy="938654"/>
              <a:chOff x="4827233" y="5338353"/>
              <a:chExt cx="6944217" cy="938654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9" y="5716661"/>
                <a:ext cx="6931551" cy="560346"/>
                <a:chOff x="4839899" y="5268378"/>
                <a:chExt cx="6931551" cy="5603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  <a:cs typeface="+mn-cs"/>
                        </a:rPr>
                        <a:t>2.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TW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−2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TW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−2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 </m:t>
                              </m:r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a14:m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05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4762" y="5814591"/>
                  <a:ext cx="3611185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27233" y="5338353"/>
                <a:ext cx="18054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1. </a:t>
                </a:r>
                <a:r>
                  <a:rPr kumimoji="0" lang="zh-TW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正交函數</a:t>
                </a:r>
                <a:endParaRPr kumimoji="0" lang="en-US" altLang="zh-TW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862998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7" name="圖片 26">
            <a:extLst>
              <a:ext uri="{FF2B5EF4-FFF2-40B4-BE49-F238E27FC236}">
                <a16:creationId xmlns:a16="http://schemas.microsoft.com/office/drawing/2014/main" id="{A03B00BC-0738-4F50-BA2A-127F52F88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87" y="3404452"/>
            <a:ext cx="6230413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C683F2A6-FEDD-476D-B5B6-70B48CB07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050" y="1627819"/>
            <a:ext cx="7520268" cy="324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9D797D1D-C329-456B-AE94-6DB882C99F99}"/>
              </a:ext>
            </a:extLst>
          </p:cNvPr>
          <p:cNvSpPr/>
          <p:nvPr/>
        </p:nvSpPr>
        <p:spPr>
          <a:xfrm>
            <a:off x="1061784" y="3383313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B5724DA7-10F0-490B-83E8-E67F4E4A89D4}"/>
              </a:ext>
            </a:extLst>
          </p:cNvPr>
          <p:cNvSpPr/>
          <p:nvPr/>
        </p:nvSpPr>
        <p:spPr>
          <a:xfrm>
            <a:off x="4719384" y="1608028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振幅</a:t>
            </a: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250BF32-2D87-4CC2-9813-13E6C2B8C7F7}"/>
              </a:ext>
            </a:extLst>
          </p:cNvPr>
          <p:cNvSpPr/>
          <p:nvPr/>
        </p:nvSpPr>
        <p:spPr>
          <a:xfrm>
            <a:off x="11008409" y="3417699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時間</a:t>
            </a: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FF1D4856-9EC1-4532-AC0B-243A9DDD5E1F}"/>
              </a:ext>
            </a:extLst>
          </p:cNvPr>
          <p:cNvSpPr/>
          <p:nvPr/>
        </p:nvSpPr>
        <p:spPr>
          <a:xfrm>
            <a:off x="6089311" y="6264133"/>
            <a:ext cx="7501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20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頻率</a:t>
            </a:r>
          </a:p>
        </p:txBody>
      </p:sp>
      <p:sp>
        <p:nvSpPr>
          <p:cNvPr id="36" name="弧形 35">
            <a:extLst>
              <a:ext uri="{FF2B5EF4-FFF2-40B4-BE49-F238E27FC236}">
                <a16:creationId xmlns:a16="http://schemas.microsoft.com/office/drawing/2014/main" id="{6EB515AF-F8E4-4A8A-8B3D-EEFDEA41F2BE}"/>
              </a:ext>
            </a:extLst>
          </p:cNvPr>
          <p:cNvSpPr/>
          <p:nvPr/>
        </p:nvSpPr>
        <p:spPr>
          <a:xfrm>
            <a:off x="2987414" y="2496248"/>
            <a:ext cx="1087120" cy="1087120"/>
          </a:xfrm>
          <a:prstGeom prst="arc">
            <a:avLst>
              <a:gd name="adj1" fmla="val 11316231"/>
              <a:gd name="adj2" fmla="val 17315464"/>
            </a:avLst>
          </a:prstGeom>
          <a:ln w="38100" cap="rnd">
            <a:solidFill>
              <a:srgbClr val="194A85"/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B25A2EC5-9C02-4033-B3AB-563A982D0F35}"/>
              </a:ext>
            </a:extLst>
          </p:cNvPr>
          <p:cNvSpPr/>
          <p:nvPr/>
        </p:nvSpPr>
        <p:spPr>
          <a:xfrm>
            <a:off x="1436878" y="2054470"/>
            <a:ext cx="177234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solidFill>
                  <a:srgbClr val="194A8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2400" b="1" dirty="0">
              <a:solidFill>
                <a:srgbClr val="194A8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4F30D085-1CCA-46B0-8C29-DD44F7DC620C}"/>
              </a:ext>
            </a:extLst>
          </p:cNvPr>
          <p:cNvGrpSpPr/>
          <p:nvPr/>
        </p:nvGrpSpPr>
        <p:grpSpPr>
          <a:xfrm>
            <a:off x="7083016" y="5230181"/>
            <a:ext cx="4675582" cy="1116336"/>
            <a:chOff x="6696953" y="3579271"/>
            <a:chExt cx="4675582" cy="1116336"/>
          </a:xfrm>
        </p:grpSpPr>
        <p:sp>
          <p:nvSpPr>
            <p:cNvPr id="42" name="矩形: 圓角 41">
              <a:extLst>
                <a:ext uri="{FF2B5EF4-FFF2-40B4-BE49-F238E27FC236}">
                  <a16:creationId xmlns:a16="http://schemas.microsoft.com/office/drawing/2014/main" id="{EBCD0C91-0D05-40B7-AA7E-D03832C407B9}"/>
                </a:ext>
              </a:extLst>
            </p:cNvPr>
            <p:cNvSpPr/>
            <p:nvPr/>
          </p:nvSpPr>
          <p:spPr>
            <a:xfrm>
              <a:off x="6696953" y="3579271"/>
              <a:ext cx="4675582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C6E36092-0929-4F21-A97A-24B9625B1E11}"/>
                </a:ext>
              </a:extLst>
            </p:cNvPr>
            <p:cNvSpPr/>
            <p:nvPr/>
          </p:nvSpPr>
          <p:spPr>
            <a:xfrm>
              <a:off x="6696953" y="3721941"/>
              <a:ext cx="4675582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分解聲音的頻率，得到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各頻率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以及其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{</a:t>
              </a:r>
              <a:r>
                <a:rPr lang="zh-TW" altLang="en-US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大小</a:t>
              </a:r>
              <a:r>
                <a:rPr lang="en-US" altLang="zh-TW" sz="2400" b="1" dirty="0">
                  <a:solidFill>
                    <a:srgbClr val="F44336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}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。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843525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36270ABC-2D38-42E3-A2ED-08E0791EC9D2}"/>
              </a:ext>
            </a:extLst>
          </p:cNvPr>
          <p:cNvGrpSpPr/>
          <p:nvPr/>
        </p:nvGrpSpPr>
        <p:grpSpPr>
          <a:xfrm>
            <a:off x="1487131" y="1545132"/>
            <a:ext cx="8757111" cy="1123778"/>
            <a:chOff x="1301288" y="3585036"/>
            <a:chExt cx="8757111" cy="1123778"/>
          </a:xfrm>
        </p:grpSpPr>
        <p:sp>
          <p:nvSpPr>
            <p:cNvPr id="17" name="矩形: 圓角 16">
              <a:extLst>
                <a:ext uri="{FF2B5EF4-FFF2-40B4-BE49-F238E27FC236}">
                  <a16:creationId xmlns:a16="http://schemas.microsoft.com/office/drawing/2014/main" id="{EF0BFD18-821A-4066-9402-10A5D9305E4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D2CE4DD1-664A-4893-B538-9047F739ECA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why it's intuitive</a:t>
              </a: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如何直觀理解</a:t>
              </a:r>
            </a:p>
          </p:txBody>
        </p: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8B0170FA-549F-4EFE-8BCB-80BB338A1485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EBAA069-CE5B-4960-80B2-C1B9BA76899A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=</m:t>
                          </m:r>
                          <m:nary>
                            <m:nary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−2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oMath>
                      </m:oMathPara>
                    </a14:m>
                    <a:endParaRPr lang="zh-TW" altLang="en-US" sz="2400" dirty="0"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9EBAA069-CE5B-4960-80B2-C1B9BA76899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3" name="直線接點 22">
                <a:extLst>
                  <a:ext uri="{FF2B5EF4-FFF2-40B4-BE49-F238E27FC236}">
                    <a16:creationId xmlns:a16="http://schemas.microsoft.com/office/drawing/2014/main" id="{921299AC-0726-48CC-AFA7-9B5E228C1D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直線接點 20">
              <a:extLst>
                <a:ext uri="{FF2B5EF4-FFF2-40B4-BE49-F238E27FC236}">
                  <a16:creationId xmlns:a16="http://schemas.microsoft.com/office/drawing/2014/main" id="{617E061F-2365-4C63-9A50-424A309A13BC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9E8E1A41-3A63-4BBB-A05B-FA4E5BDA6462}"/>
              </a:ext>
            </a:extLst>
          </p:cNvPr>
          <p:cNvSpPr/>
          <p:nvPr/>
        </p:nvSpPr>
        <p:spPr>
          <a:xfrm>
            <a:off x="370493" y="2999078"/>
            <a:ext cx="149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先備知識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C01AFD2-039F-4AA5-8517-941D82621467}"/>
                  </a:ext>
                </a:extLst>
              </p:cNvPr>
              <p:cNvSpPr/>
              <p:nvPr/>
            </p:nvSpPr>
            <p:spPr>
              <a:xfrm>
                <a:off x="628625" y="3623338"/>
                <a:ext cx="3698048" cy="4778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e>
                      <m:sup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𝜃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𝑖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𝜃</m:t>
                            </m:r>
                          </m:e>
                        </m:d>
                      </m:e>
                    </m:func>
                  </m:oMath>
                </a14:m>
                <a:endParaRPr lang="en-US" altLang="zh-TW" sz="2400" i="1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BC01AFD2-039F-4AA5-8517-941D826214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25" y="3623338"/>
                <a:ext cx="3698048" cy="47788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171EFC0-F8E1-4DE2-9F72-542EA3122AED}"/>
                  </a:ext>
                </a:extLst>
              </p:cNvPr>
              <p:cNvSpPr/>
              <p:nvPr/>
            </p:nvSpPr>
            <p:spPr>
              <a:xfrm>
                <a:off x="4326672" y="3639561"/>
                <a:ext cx="7337503" cy="12003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在複平面上逆時針旋轉 </a:t>
                </a:r>
                <a14:m>
                  <m:oMath xmlns:m="http://schemas.openxmlformats.org/officeDocument/2006/math">
                    <m:r>
                      <a:rPr lang="en-US" altLang="zh-TW" sz="2400" b="0" i="1" dirty="0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𝜃</m:t>
                    </m:r>
                  </m:oMath>
                </a14:m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r>
                  <a:rPr lang="zh-TW" altLang="en-US" sz="2400" strike="sngStrike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證明就是兩個複數相乘後，利用三角函數的和角公式即可。</a:t>
                </a:r>
                <a:endParaRPr lang="en-US" altLang="zh-TW" sz="2400" strike="sngStrike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171EFC0-F8E1-4DE2-9F72-542EA3122A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26672" y="3639561"/>
                <a:ext cx="7337503" cy="1200329"/>
              </a:xfrm>
              <a:prstGeom prst="rect">
                <a:avLst/>
              </a:prstGeom>
              <a:blipFill>
                <a:blip r:embed="rId4"/>
                <a:stretch>
                  <a:fillRect l="-1330" t="-3553" b="-1116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F76B266-89AA-42CE-A9CB-0CAF2C950304}"/>
                  </a:ext>
                </a:extLst>
              </p:cNvPr>
              <p:cNvSpPr/>
              <p:nvPr/>
            </p:nvSpPr>
            <p:spPr>
              <a:xfrm>
                <a:off x="914401" y="4839890"/>
                <a:ext cx="8240752" cy="6764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b="0" dirty="0">
                    <a:latin typeface="Consolas" panose="020B0609020204030204" pitchFamily="49" charset="0"/>
                    <a:ea typeface="微軟正黑體" panose="020B0604030504040204" pitchFamily="34" charset="-120"/>
                  </a:rPr>
                  <a:t>Example: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p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π</m:t>
                            </m:r>
                          </m:num>
                          <m:den>
                            <m: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  <m:t>2</m:t>
                            </m:r>
                          </m:den>
                        </m:f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sup>
                    </m:sSup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𝑐𝑜𝑠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b="0" i="1" smtClean="0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e>
                    </m:func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+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𝑖</m:t>
                    </m:r>
                    <m:func>
                      <m:func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funcPr>
                      <m:fNam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𝑠𝑖𝑛</m:t>
                        </m:r>
                      </m:fName>
                      <m:e>
                        <m:d>
                          <m:dPr>
                            <m:ctrlPr>
                              <a:rPr lang="en-US" altLang="zh-TW" sz="2400" b="0" i="1" smtClean="0">
                                <a:latin typeface="Cambria Math" panose="02040503050406030204" pitchFamily="18" charset="0"/>
                                <a:ea typeface="微軟正黑體" panose="020B0604030504040204" pitchFamily="34" charset="-12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</m:ctrlPr>
                              </m:fPr>
                              <m:num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𝜋</m:t>
                                </m:r>
                              </m:num>
                              <m:den>
                                <m:r>
                                  <a:rPr lang="en-US" altLang="zh-TW" sz="2400" i="1">
                                    <a:latin typeface="Cambria Math" panose="02040503050406030204" pitchFamily="18" charset="0"/>
                                    <a:ea typeface="微軟正黑體" panose="020B0604030504040204" pitchFamily="34" charset="-12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=</m:t>
                        </m:r>
                        <m:r>
                          <a:rPr lang="en-US" altLang="zh-TW" sz="240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0</m:t>
                        </m:r>
                        <m:r>
                          <a:rPr lang="en-US" altLang="zh-TW" sz="2400" i="1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+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𝑖</m:t>
                        </m:r>
                      </m:e>
                    </m:func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，可以旋轉</a:t>
                </a:r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90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度。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8F76B266-89AA-42CE-A9CB-0CAF2C9503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1" y="4839890"/>
                <a:ext cx="8240752" cy="676467"/>
              </a:xfrm>
              <a:prstGeom prst="rect">
                <a:avLst/>
              </a:prstGeom>
              <a:blipFill>
                <a:blip r:embed="rId5"/>
                <a:stretch>
                  <a:fillRect l="-1109" r="-4808" b="-7207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71393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173434" y="1545132"/>
            <a:ext cx="10154116" cy="1129693"/>
            <a:chOff x="2111518" y="5306801"/>
            <a:chExt cx="10030327" cy="1129693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306801"/>
              <a:ext cx="9845131" cy="1129693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TW" sz="2800" dirty="0">
                  <a:latin typeface="Consolas" panose="020B0609020204030204" pitchFamily="49" charset="0"/>
                </a:rPr>
                <a:t>why it works</a:t>
              </a:r>
            </a:p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25097" y="5357030"/>
              <a:ext cx="7116748" cy="957680"/>
              <a:chOff x="4839898" y="5376040"/>
              <a:chExt cx="7116748" cy="957680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8" y="5773374"/>
                <a:ext cx="7116748" cy="560346"/>
                <a:chOff x="4839898" y="5325091"/>
                <a:chExt cx="7116748" cy="5603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8" y="5325091"/>
                      <a:ext cx="7116748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r>
                        <a:rPr lang="en-US" altLang="zh-TW" sz="2400" dirty="0"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</a:t>
                      </a:r>
                      <a14:m>
                        <m:oMath xmlns:m="http://schemas.openxmlformats.org/officeDocument/2006/math">
                          <m:r>
                            <a:rPr lang="en-US" altLang="zh-TW" sz="24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.</m:t>
                          </m:r>
                          <m:r>
                            <a:rPr lang="zh-TW" alt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</m:acc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 =</m:t>
                          </m:r>
                          <m:nary>
                            <m:naryPr>
                              <m:ctrl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altLang="zh-TW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lang="en-US" altLang="zh-TW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TW" sz="24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  <m: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lang="en-US" altLang="zh-TW" sz="24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altLang="zh-TW" sz="2400" b="0" i="0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−2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𝜋</m:t>
                                          </m:r>
                                          <m:r>
                                            <a:rPr lang="en-US" altLang="zh-TW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lang="en-US" altLang="zh-TW" sz="2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  <m:r>
                            <a:rPr lang="en-US" altLang="zh-TW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𝑑𝑡</m:t>
                          </m:r>
                        </m:oMath>
                      </a14:m>
                      <a:endParaRPr lang="zh-TW" altLang="en-US" sz="2400" dirty="0"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8" y="5325091"/>
                      <a:ext cx="7116748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269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38794" y="5825741"/>
                  <a:ext cx="3489768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39899" y="5376040"/>
                <a:ext cx="1945326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zh-TW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1.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正交函數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矩形 56">
            <a:extLst>
              <a:ext uri="{FF2B5EF4-FFF2-40B4-BE49-F238E27FC236}">
                <a16:creationId xmlns:a16="http://schemas.microsoft.com/office/drawing/2014/main" id="{CFF52E7E-B8E4-437A-AD63-92F90237B0ED}"/>
              </a:ext>
            </a:extLst>
          </p:cNvPr>
          <p:cNvSpPr/>
          <p:nvPr/>
        </p:nvSpPr>
        <p:spPr>
          <a:xfrm>
            <a:off x="370493" y="2999078"/>
            <a:ext cx="14959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先備知識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84496E-84CD-43D5-9D35-2A0014841FDC}"/>
                  </a:ext>
                </a:extLst>
              </p:cNvPr>
              <p:cNvSpPr/>
              <p:nvPr/>
            </p:nvSpPr>
            <p:spPr>
              <a:xfrm>
                <a:off x="454219" y="3549511"/>
                <a:ext cx="8826941" cy="13542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所有的週期波都可以由 </a:t>
                </a:r>
                <a14:m>
                  <m:oMath xmlns:m="http://schemas.openxmlformats.org/officeDocument/2006/math"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𝑐𝑜𝑠</m:t>
                    </m:r>
                    <m:d>
                      <m:dPr>
                        <m:ctrlP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dPr>
                      <m:e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𝑛</m:t>
                        </m:r>
                        <m:r>
                          <a:rPr lang="en-US" altLang="zh-TW" sz="2400" b="0" i="1" smtClean="0"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𝜃</m:t>
                        </m:r>
                      </m:e>
                    </m:d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, 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𝑠𝑖𝑛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𝜃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)</m:t>
                    </m:r>
                  </m:oMath>
                </a14:m>
                <a:r>
                  <a:rPr lang="en-US" altLang="zh-TW" sz="2400" i="1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 </a:t>
                </a: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合成。</a:t>
                </a:r>
                <a14:m>
                  <m:oMath xmlns:m="http://schemas.openxmlformats.org/officeDocument/2006/math">
                    <m:r>
                      <a:rPr lang="en-US" altLang="zh-TW" sz="2400" b="0" i="1" dirty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𝑛</m:t>
                    </m:r>
                    <m:r>
                      <a:rPr lang="en-US" altLang="zh-TW" sz="2400" b="0" i="1" smtClean="0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=0,1,2,…)</m:t>
                    </m:r>
                  </m:oMath>
                </a14:m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基底？直角坐標？</a:t>
                </a:r>
                <a14:m>
                  <m:oMath xmlns:m="http://schemas.openxmlformats.org/officeDocument/2006/math"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(1,0)</m:t>
                    </m:r>
                    <m:r>
                      <a:rPr lang="zh-TW" altLang="en-US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、</m:t>
                    </m:r>
                    <m:r>
                      <a:rPr lang="en-US" altLang="zh-TW" sz="2400" i="1">
                        <a:latin typeface="Cambria Math" panose="02040503050406030204" pitchFamily="18" charset="0"/>
                        <a:ea typeface="微軟正黑體" panose="020B0604030504040204" pitchFamily="34" charset="-120"/>
                      </a:rPr>
                      <m:t>(0,1)</m:t>
                    </m:r>
                  </m:oMath>
                </a14:m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，就是一組基底。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  <a:p>
                <a:pPr marL="342900" indent="-34290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zh-TW" altLang="en-US" sz="2400" dirty="0"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想要把聲波分解，就要找到能夠組成波形的基底。</a:t>
                </a:r>
                <a:endParaRPr lang="en-US" altLang="zh-TW" sz="2400" dirty="0"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A684496E-84CD-43D5-9D35-2A0014841F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4219" y="3549511"/>
                <a:ext cx="8826941" cy="1354217"/>
              </a:xfrm>
              <a:prstGeom prst="rect">
                <a:avLst/>
              </a:prstGeom>
              <a:blipFill>
                <a:blip r:embed="rId4"/>
                <a:stretch>
                  <a:fillRect l="-967" t="-3153" b="-9910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群組 3">
            <a:extLst>
              <a:ext uri="{FF2B5EF4-FFF2-40B4-BE49-F238E27FC236}">
                <a16:creationId xmlns:a16="http://schemas.microsoft.com/office/drawing/2014/main" id="{6687067E-216B-424B-BFE8-ABD1A9F0341D}"/>
              </a:ext>
            </a:extLst>
          </p:cNvPr>
          <p:cNvGrpSpPr/>
          <p:nvPr/>
        </p:nvGrpSpPr>
        <p:grpSpPr>
          <a:xfrm>
            <a:off x="454219" y="5086389"/>
            <a:ext cx="9959942" cy="1354218"/>
            <a:chOff x="326835" y="5086389"/>
            <a:chExt cx="9959942" cy="1354218"/>
          </a:xfrm>
        </p:grpSpPr>
        <p:sp>
          <p:nvSpPr>
            <p:cNvPr id="62" name="矩形: 圓角 61">
              <a:extLst>
                <a:ext uri="{FF2B5EF4-FFF2-40B4-BE49-F238E27FC236}">
                  <a16:creationId xmlns:a16="http://schemas.microsoft.com/office/drawing/2014/main" id="{EAD1DA7F-3FEF-4AB2-86A0-63F7541E0395}"/>
                </a:ext>
              </a:extLst>
            </p:cNvPr>
            <p:cNvSpPr/>
            <p:nvPr/>
          </p:nvSpPr>
          <p:spPr>
            <a:xfrm>
              <a:off x="326835" y="5086389"/>
              <a:ext cx="9777285" cy="1354217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0FBAF89-5638-4413-87CF-52657F575B81}"/>
                    </a:ext>
                  </a:extLst>
                </p:cNvPr>
                <p:cNvSpPr/>
                <p:nvPr/>
              </p:nvSpPr>
              <p:spPr>
                <a:xfrm>
                  <a:off x="370492" y="5086390"/>
                  <a:ext cx="9916285" cy="135421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spcAft>
                      <a:spcPts val="1200"/>
                    </a:spcAft>
                  </a:pP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{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正交函數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}</a:t>
                  </a:r>
                </a:p>
                <a:p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兩個函數相乘後，對一個週期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(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𝟎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~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𝟐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𝝅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)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做積分 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=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0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，表示兩函數成正交。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r>
                    <a:rPr lang="zh-TW" altLang="en-US" sz="2400" b="1" strike="sngStrike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可以用和差化積證明。</a:t>
                  </a:r>
                  <a:endParaRPr lang="en-US" altLang="zh-TW" sz="2400" b="1" strike="sngStrike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60" name="矩形 59">
                  <a:extLst>
                    <a:ext uri="{FF2B5EF4-FFF2-40B4-BE49-F238E27FC236}">
                      <a16:creationId xmlns:a16="http://schemas.microsoft.com/office/drawing/2014/main" id="{A0FBAF89-5638-4413-87CF-52657F575B8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0492" y="5086390"/>
                  <a:ext cx="9916285" cy="1354217"/>
                </a:xfrm>
                <a:prstGeom prst="rect">
                  <a:avLst/>
                </a:prstGeom>
                <a:blipFill>
                  <a:blip r:embed="rId5"/>
                  <a:stretch>
                    <a:fillRect l="-984" t="-3139" b="-941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72344740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id="{D1B99C50-91C9-4279-A6EC-D7E5938A048C}"/>
              </a:ext>
            </a:extLst>
          </p:cNvPr>
          <p:cNvGrpSpPr/>
          <p:nvPr/>
        </p:nvGrpSpPr>
        <p:grpSpPr>
          <a:xfrm>
            <a:off x="168855" y="3166160"/>
            <a:ext cx="9105313" cy="2577437"/>
            <a:chOff x="1090247" y="1483995"/>
            <a:chExt cx="9105313" cy="25774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090247" y="1738685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 b="0" i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0247" y="1738685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2781887" y="2261905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TW" sz="2800" b="0" dirty="0">
                      <a:ea typeface="Cambria Math" panose="02040503050406030204" pitchFamily="18" charset="0"/>
                    </a:rPr>
                    <a:t>+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func>
                        <m:funcPr>
                          <m:ctrlP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𝑠𝑖𝑛</m:t>
                          </m:r>
                        </m:fName>
                        <m:e>
                          <m:d>
                            <m:dPr>
                              <m:ctrlP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altLang="zh-TW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a:rPr lang="en-US" altLang="zh-TW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+…</m:t>
                      </m:r>
                    </m:oMath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81887" y="2261905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 l="-1730" t="-11628" b="-3255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0E849D6-C1A9-400B-BF39-9B7C26F50079}"/>
                    </a:ext>
                  </a:extLst>
                </p:cNvPr>
                <p:cNvSpPr/>
                <p:nvPr/>
              </p:nvSpPr>
              <p:spPr>
                <a:xfrm>
                  <a:off x="1837007" y="3014992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TW" sz="280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cos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B0E849D6-C1A9-400B-BF39-9B7C26F5007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37007" y="3014992"/>
                  <a:ext cx="7047913" cy="523220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F03C775-8DB8-420A-B259-533CA6337C02}"/>
                    </a:ext>
                  </a:extLst>
                </p:cNvPr>
                <p:cNvSpPr/>
                <p:nvPr/>
              </p:nvSpPr>
              <p:spPr>
                <a:xfrm>
                  <a:off x="2341730" y="3538212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7F03C775-8DB8-420A-B259-533CA6337C0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41730" y="3538212"/>
                  <a:ext cx="7047913" cy="52322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731C7F08-5E86-4650-9168-8B655887AA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63751" y="2407920"/>
              <a:ext cx="1684449" cy="253911"/>
            </a:xfrm>
            <a:prstGeom prst="line">
              <a:avLst/>
            </a:prstGeom>
            <a:ln w="38100" cap="rnd">
              <a:solidFill>
                <a:srgbClr val="F44336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接點 24">
              <a:extLst>
                <a:ext uri="{FF2B5EF4-FFF2-40B4-BE49-F238E27FC236}">
                  <a16:creationId xmlns:a16="http://schemas.microsoft.com/office/drawing/2014/main" id="{7DC28A67-9FCC-4610-960A-61BB56E3E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451431" y="1934790"/>
              <a:ext cx="1048075" cy="157986"/>
            </a:xfrm>
            <a:prstGeom prst="line">
              <a:avLst/>
            </a:prstGeom>
            <a:ln w="38100" cap="rnd">
              <a:solidFill>
                <a:srgbClr val="F44336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字方塊 5">
              <a:extLst>
                <a:ext uri="{FF2B5EF4-FFF2-40B4-BE49-F238E27FC236}">
                  <a16:creationId xmlns:a16="http://schemas.microsoft.com/office/drawing/2014/main" id="{23E6ACE4-86CD-4A60-A563-0E432E749E0E}"/>
                </a:ext>
              </a:extLst>
            </p:cNvPr>
            <p:cNvSpPr txBox="1"/>
            <p:nvPr/>
          </p:nvSpPr>
          <p:spPr>
            <a:xfrm>
              <a:off x="4499506" y="1483995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DC6868"/>
                  </a:solidFill>
                  <a:latin typeface="Consolas" panose="020B0609020204030204" pitchFamily="49" charset="0"/>
                </a:rPr>
                <a:t>1</a:t>
              </a:r>
              <a:endParaRPr lang="zh-TW" altLang="en-US" sz="2800" dirty="0">
                <a:solidFill>
                  <a:srgbClr val="DC6868"/>
                </a:solidFill>
                <a:latin typeface="Consolas" panose="020B0609020204030204" pitchFamily="49" charset="0"/>
              </a:endParaRPr>
            </a:p>
          </p:txBody>
        </p:sp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id="{675C854A-540A-4C36-9BAE-0595BA8DFDF3}"/>
                </a:ext>
              </a:extLst>
            </p:cNvPr>
            <p:cNvSpPr txBox="1"/>
            <p:nvPr/>
          </p:nvSpPr>
          <p:spPr>
            <a:xfrm>
              <a:off x="4499506" y="1930995"/>
              <a:ext cx="3818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sz="2800" dirty="0">
                  <a:solidFill>
                    <a:srgbClr val="DC6868"/>
                  </a:solidFill>
                  <a:latin typeface="Consolas" panose="020B0609020204030204" pitchFamily="49" charset="0"/>
                </a:rPr>
                <a:t>0</a:t>
              </a:r>
              <a:endParaRPr lang="zh-TW" altLang="en-US" sz="2800" dirty="0">
                <a:solidFill>
                  <a:srgbClr val="DC6868"/>
                </a:solidFill>
                <a:latin typeface="Consolas" panose="020B0609020204030204" pitchFamily="49" charset="0"/>
              </a:endParaRPr>
            </a:p>
          </p:txBody>
        </p:sp>
      </p:grpSp>
      <p:grpSp>
        <p:nvGrpSpPr>
          <p:cNvPr id="8" name="群組 7">
            <a:extLst>
              <a:ext uri="{FF2B5EF4-FFF2-40B4-BE49-F238E27FC236}">
                <a16:creationId xmlns:a16="http://schemas.microsoft.com/office/drawing/2014/main" id="{AE60D0D8-51E9-4672-B75A-EBF51365D24E}"/>
              </a:ext>
            </a:extLst>
          </p:cNvPr>
          <p:cNvGrpSpPr/>
          <p:nvPr/>
        </p:nvGrpSpPr>
        <p:grpSpPr>
          <a:xfrm>
            <a:off x="814294" y="1670412"/>
            <a:ext cx="7653230" cy="1248698"/>
            <a:chOff x="168855" y="4709160"/>
            <a:chExt cx="7653230" cy="124869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80D9DD9-D3A2-4413-8C91-9E1D504E9215}"/>
                </a:ext>
              </a:extLst>
            </p:cNvPr>
            <p:cNvSpPr/>
            <p:nvPr/>
          </p:nvSpPr>
          <p:spPr>
            <a:xfrm>
              <a:off x="168855" y="4709160"/>
              <a:ext cx="7653230" cy="124869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/>
                <p:nvPr/>
              </p:nvSpPr>
              <p:spPr>
                <a:xfrm>
                  <a:off x="247037" y="4779511"/>
                  <a:ext cx="7496866" cy="110799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就和 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8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8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就和 </a:t>
                  </a:r>
                  <a14:m>
                    <m:oMath xmlns:m="http://schemas.openxmlformats.org/officeDocument/2006/math">
                      <m:r>
                        <a:rPr lang="en-US" altLang="zh-TW" sz="28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8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𝒎𝒙</m:t>
                          </m:r>
                        </m:e>
                      </m:d>
                    </m:oMath>
                  </a14:m>
                  <a:r>
                    <a:rPr lang="en-US" altLang="zh-TW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8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8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7037" y="4779511"/>
                  <a:ext cx="7496866" cy="1107996"/>
                </a:xfrm>
                <a:prstGeom prst="rect">
                  <a:avLst/>
                </a:prstGeom>
                <a:blipFill>
                  <a:blip r:embed="rId7"/>
                  <a:stretch>
                    <a:fillRect l="-1463" t="-5525" r="-650" b="-1436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911948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1CD6FC-40B5-44FA-9B86-3151EF934C91}"/>
              </a:ext>
            </a:extLst>
          </p:cNvPr>
          <p:cNvGrpSpPr/>
          <p:nvPr/>
        </p:nvGrpSpPr>
        <p:grpSpPr>
          <a:xfrm>
            <a:off x="-745545" y="3298930"/>
            <a:ext cx="9105313" cy="1046440"/>
            <a:chOff x="168855" y="3420850"/>
            <a:chExt cx="9105313" cy="1046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C7C352E-D2C4-4E5D-8611-D4121EBE7E7C}"/>
              </a:ext>
            </a:extLst>
          </p:cNvPr>
          <p:cNvCxnSpPr>
            <a:cxnSpLocks/>
          </p:cNvCxnSpPr>
          <p:nvPr/>
        </p:nvCxnSpPr>
        <p:spPr>
          <a:xfrm flipV="1">
            <a:off x="1953785" y="3774750"/>
            <a:ext cx="667495" cy="1082600"/>
          </a:xfrm>
          <a:prstGeom prst="straightConnector1">
            <a:avLst/>
          </a:prstGeom>
          <a:ln w="38100">
            <a:solidFill>
              <a:srgbClr val="DC686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/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如果我想要求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blipFill>
                <a:blip r:embed="rId5"/>
                <a:stretch>
                  <a:fillRect l="-4536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1" name="群組 30">
            <a:extLst>
              <a:ext uri="{FF2B5EF4-FFF2-40B4-BE49-F238E27FC236}">
                <a16:creationId xmlns:a16="http://schemas.microsoft.com/office/drawing/2014/main" id="{4F750FB0-64C6-42D3-BD0C-A74120F6E834}"/>
              </a:ext>
            </a:extLst>
          </p:cNvPr>
          <p:cNvGrpSpPr/>
          <p:nvPr/>
        </p:nvGrpSpPr>
        <p:grpSpPr>
          <a:xfrm>
            <a:off x="814293" y="1670412"/>
            <a:ext cx="10679367" cy="1151228"/>
            <a:chOff x="814293" y="1670412"/>
            <a:chExt cx="10679367" cy="1151228"/>
          </a:xfrm>
        </p:grpSpPr>
        <p:sp>
          <p:nvSpPr>
            <p:cNvPr id="32" name="矩形: 圓角 31">
              <a:extLst>
                <a:ext uri="{FF2B5EF4-FFF2-40B4-BE49-F238E27FC236}">
                  <a16:creationId xmlns:a16="http://schemas.microsoft.com/office/drawing/2014/main" id="{A2952D28-5446-4547-BF14-934E5E824EEC}"/>
                </a:ext>
              </a:extLst>
            </p:cNvPr>
            <p:cNvSpPr/>
            <p:nvPr/>
          </p:nvSpPr>
          <p:spPr>
            <a:xfrm>
              <a:off x="814293" y="1670412"/>
              <a:ext cx="10679367" cy="115122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8683444-E4E8-41A0-BB03-3BC762681754}"/>
                    </a:ext>
                  </a:extLst>
                </p:cNvPr>
                <p:cNvSpPr/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正交，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33" name="矩形 32">
                  <a:extLst>
                    <a:ext uri="{FF2B5EF4-FFF2-40B4-BE49-F238E27FC236}">
                      <a16:creationId xmlns:a16="http://schemas.microsoft.com/office/drawing/2014/main" id="{B8683444-E4E8-41A0-BB03-3BC76268175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  <a:blipFill>
                  <a:blip r:embed="rId6"/>
                  <a:stretch>
                    <a:fillRect l="-803" t="-5590" r="-4079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3250782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80948842-09A3-47A8-8D4D-797D3B2B40E0}"/>
              </a:ext>
            </a:extLst>
          </p:cNvPr>
          <p:cNvSpPr txBox="1"/>
          <p:nvPr/>
        </p:nvSpPr>
        <p:spPr>
          <a:xfrm>
            <a:off x="1325880" y="3035850"/>
            <a:ext cx="6388287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8800" dirty="0">
                <a:solidFill>
                  <a:srgbClr val="DC6868"/>
                </a:solidFill>
                <a:latin typeface="Consolas" panose="020B0609020204030204" pitchFamily="49" charset="0"/>
              </a:rPr>
              <a:t>{        }</a:t>
            </a:r>
            <a:endParaRPr lang="zh-TW" altLang="en-US" sz="8800" dirty="0">
              <a:solidFill>
                <a:srgbClr val="DC6868"/>
              </a:solidFill>
              <a:latin typeface="Consolas" panose="020B0609020204030204" pitchFamily="49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3. Extract Features:</a:t>
            </a:r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傅立葉轉換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>
                <a:latin typeface="Consolas" panose="020B0609020204030204" pitchFamily="49" charset="0"/>
              </a:rPr>
              <a:t>(Fourier </a:t>
            </a:r>
            <a:r>
              <a:rPr lang="en-US" altLang="zh-TW" sz="2800" b="1" dirty="0" err="1">
                <a:latin typeface="Consolas" panose="020B0609020204030204" pitchFamily="49" charset="0"/>
              </a:rPr>
              <a:t>transform,FT</a:t>
            </a:r>
            <a:r>
              <a:rPr lang="en-US" altLang="zh-TW" sz="2800" b="1" dirty="0">
                <a:latin typeface="Consolas" panose="020B0609020204030204" pitchFamily="49" charset="0"/>
              </a:rPr>
              <a:t>)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" name="群組 1">
            <a:extLst>
              <a:ext uri="{FF2B5EF4-FFF2-40B4-BE49-F238E27FC236}">
                <a16:creationId xmlns:a16="http://schemas.microsoft.com/office/drawing/2014/main" id="{5C1CD6FC-40B5-44FA-9B86-3151EF934C91}"/>
              </a:ext>
            </a:extLst>
          </p:cNvPr>
          <p:cNvGrpSpPr/>
          <p:nvPr/>
        </p:nvGrpSpPr>
        <p:grpSpPr>
          <a:xfrm>
            <a:off x="-745545" y="3298930"/>
            <a:ext cx="9105313" cy="1046440"/>
            <a:chOff x="168855" y="3420850"/>
            <a:chExt cx="9105313" cy="10464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/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𝑔</m:t>
                        </m:r>
                        <m:d>
                          <m:d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𝒂</m:t>
                            </m:r>
                          </m:e>
                          <m:sub>
                            <m:r>
                              <a:rPr lang="en-US" altLang="zh-TW" sz="2800" b="1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𝑐𝑜𝑠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A8F2BEF7-EF97-437D-AF42-2C674D65C87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8855" y="3420850"/>
                  <a:ext cx="9105313" cy="52322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/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8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US" altLang="zh-TW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func>
                          <m:funcPr>
                            <m:ctrlP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a:rPr lang="en-US" altLang="zh-TW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𝑠𝑖𝑛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TW" sz="2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altLang="zh-TW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+…</m:t>
                        </m:r>
                      </m:oMath>
                    </m:oMathPara>
                  </a14:m>
                  <a:endParaRPr lang="en-US" altLang="zh-TW" sz="2800" b="0" i="1" dirty="0"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1" name="矩形 20">
                  <a:extLst>
                    <a:ext uri="{FF2B5EF4-FFF2-40B4-BE49-F238E27FC236}">
                      <a16:creationId xmlns:a16="http://schemas.microsoft.com/office/drawing/2014/main" id="{C282D3FB-E3E7-413F-86A7-DC8DAC4D2A1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51935" y="3944070"/>
                  <a:ext cx="7047913" cy="52322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CA2ED69B-4816-4384-BC62-7A8F201B9DB1}"/>
              </a:ext>
            </a:extLst>
          </p:cNvPr>
          <p:cNvGrpSpPr/>
          <p:nvPr/>
        </p:nvGrpSpPr>
        <p:grpSpPr>
          <a:xfrm>
            <a:off x="814293" y="1670412"/>
            <a:ext cx="10679367" cy="1151228"/>
            <a:chOff x="814293" y="1670412"/>
            <a:chExt cx="10679367" cy="1151228"/>
          </a:xfrm>
        </p:grpSpPr>
        <p:sp>
          <p:nvSpPr>
            <p:cNvPr id="7" name="矩形: 圓角 6">
              <a:extLst>
                <a:ext uri="{FF2B5EF4-FFF2-40B4-BE49-F238E27FC236}">
                  <a16:creationId xmlns:a16="http://schemas.microsoft.com/office/drawing/2014/main" id="{A80D9DD9-D3A2-4413-8C91-9E1D504E9215}"/>
                </a:ext>
              </a:extLst>
            </p:cNvPr>
            <p:cNvSpPr/>
            <p:nvPr/>
          </p:nvSpPr>
          <p:spPr>
            <a:xfrm>
              <a:off x="814293" y="1670412"/>
              <a:ext cx="10679367" cy="1151228"/>
            </a:xfrm>
            <a:prstGeom prst="roundRect">
              <a:avLst>
                <a:gd name="adj" fmla="val 7336"/>
              </a:avLst>
            </a:prstGeom>
            <a:ln>
              <a:solidFill>
                <a:srgbClr val="194A85">
                  <a:alpha val="99000"/>
                </a:srgb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/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只要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 smtClean="0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</m:t>
                          </m:r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正交，</a:t>
                  </a:r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  <a:p>
                  <a:pPr marL="342900" indent="-342900">
                    <a:spcAft>
                      <a:spcPts val="1200"/>
                    </a:spcAft>
                    <a:buFont typeface="Arial" panose="020B0604020202020204" pitchFamily="34" charset="0"/>
                    <a:buChar char="•"/>
                  </a:pP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對任意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𝒏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, </m:t>
                      </m:r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𝒎</m:t>
                      </m:r>
                    </m:oMath>
                  </a14:m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ea typeface="微軟正黑體" panose="020B0604030504040204" pitchFamily="34" charset="-120"/>
                    </a:rPr>
                    <a:t>，</a:t>
                  </a:r>
                  <a14:m>
                    <m:oMath xmlns:m="http://schemas.openxmlformats.org/officeDocument/2006/math">
                      <m:r>
                        <a:rPr lang="en-US" altLang="zh-TW" sz="2400" b="1" i="1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𝒔𝒊𝒏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𝒏𝒙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和 </a:t>
                  </a:r>
                  <a14:m>
                    <m:oMath xmlns:m="http://schemas.openxmlformats.org/officeDocument/2006/math">
                      <m:r>
                        <a:rPr lang="en-US" altLang="zh-TW" sz="2400" b="1" i="1" smtClean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Cambria Math" panose="02040503050406030204" pitchFamily="18" charset="0"/>
                          <a:ea typeface="微軟正黑體" panose="020B0604030504040204" pitchFamily="34" charset="-120"/>
                        </a:rPr>
                        <m:t>𝒄𝒐𝒔</m:t>
                      </m:r>
                      <m:d>
                        <m:dPr>
                          <m:ctrlP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</m:ctrlPr>
                        </m:dPr>
                        <m:e>
                          <m:r>
                            <a:rPr lang="en-US" altLang="zh-TW" sz="2400" b="1" i="1">
                              <a:solidFill>
                                <a:schemeClr val="bg1">
                                  <a:lumMod val="95000"/>
                                </a:schemeClr>
                              </a:solidFill>
                              <a:latin typeface="Cambria Math" panose="02040503050406030204" pitchFamily="18" charset="0"/>
                              <a:ea typeface="微軟正黑體" panose="020B0604030504040204" pitchFamily="34" charset="-120"/>
                            </a:rPr>
                            <m:t>𝒎𝒙</m:t>
                          </m:r>
                        </m:e>
                      </m:d>
                    </m:oMath>
                  </a14:m>
                  <a:r>
                    <a:rPr lang="en-US" altLang="zh-TW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 </a:t>
                  </a:r>
                  <a:r>
                    <a:rPr lang="zh-TW" altLang="en-US" sz="2400" b="1" dirty="0">
                      <a:solidFill>
                        <a:schemeClr val="bg1">
                          <a:lumMod val="95000"/>
                        </a:schemeClr>
                      </a:solidFill>
                      <a:latin typeface="微軟正黑體" panose="020B0604030504040204" pitchFamily="34" charset="-120"/>
                      <a:ea typeface="微軟正黑體" panose="020B0604030504040204" pitchFamily="34" charset="-120"/>
                    </a:rPr>
                    <a:t>正交。</a:t>
                  </a:r>
                  <a:endParaRPr lang="en-US" altLang="zh-TW" sz="2400" b="1" dirty="0">
                    <a:solidFill>
                      <a:schemeClr val="bg1">
                        <a:lumMod val="95000"/>
                      </a:schemeClr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endParaRPr>
                </a:p>
              </p:txBody>
            </p:sp>
          </mc:Choice>
          <mc:Fallback xmlns="">
            <p:sp>
              <p:nvSpPr>
                <p:cNvPr id="28" name="矩形 27">
                  <a:extLst>
                    <a:ext uri="{FF2B5EF4-FFF2-40B4-BE49-F238E27FC236}">
                      <a16:creationId xmlns:a16="http://schemas.microsoft.com/office/drawing/2014/main" id="{A570B2DD-9512-4D32-873C-36233D13E6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475" y="1740763"/>
                  <a:ext cx="9860405" cy="984885"/>
                </a:xfrm>
                <a:prstGeom prst="rect">
                  <a:avLst/>
                </a:prstGeom>
                <a:blipFill>
                  <a:blip r:embed="rId5"/>
                  <a:stretch>
                    <a:fillRect l="-803" t="-5590" r="-4079" b="-13043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1D867A-E607-4250-8C85-81D2C7BA1007}"/>
                  </a:ext>
                </a:extLst>
              </p:cNvPr>
              <p:cNvSpPr txBox="1"/>
              <p:nvPr/>
            </p:nvSpPr>
            <p:spPr>
              <a:xfrm>
                <a:off x="7672285" y="3513140"/>
                <a:ext cx="415844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TW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TW" altLang="en-US" sz="2800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，再積分</a:t>
                </a:r>
                <a14:m>
                  <m:oMath xmlns:m="http://schemas.openxmlformats.org/officeDocument/2006/math"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TW" sz="2800" i="1" dirty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TW" sz="2800" b="0" i="1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altLang="zh-TW" sz="280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800" i="1" dirty="0">
                  <a:solidFill>
                    <a:schemeClr val="tx1"/>
                  </a:solidFill>
                  <a:latin typeface="Consolas" panose="020B0609020204030204" pitchFamily="49" charset="0"/>
                </a:endParaRPr>
              </a:p>
            </p:txBody>
          </p:sp>
        </mc:Choice>
        <mc:Fallback xmlns=""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4A1D867A-E607-4250-8C85-81D2C7BA10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285" y="3513140"/>
                <a:ext cx="4158446" cy="523220"/>
              </a:xfrm>
              <a:prstGeom prst="rect">
                <a:avLst/>
              </a:prstGeom>
              <a:blipFill>
                <a:blip r:embed="rId6"/>
                <a:stretch>
                  <a:fillRect t="-12791" b="-3023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EC7C352E-D2C4-4E5D-8611-D4121EBE7E7C}"/>
              </a:ext>
            </a:extLst>
          </p:cNvPr>
          <p:cNvCxnSpPr>
            <a:cxnSpLocks/>
          </p:cNvCxnSpPr>
          <p:nvPr/>
        </p:nvCxnSpPr>
        <p:spPr>
          <a:xfrm flipV="1">
            <a:off x="1953785" y="3774750"/>
            <a:ext cx="667495" cy="1082600"/>
          </a:xfrm>
          <a:prstGeom prst="straightConnector1">
            <a:avLst/>
          </a:prstGeom>
          <a:ln w="38100">
            <a:solidFill>
              <a:srgbClr val="DC6868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/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2800" b="1" dirty="0">
                    <a:solidFill>
                      <a:schemeClr val="tx1"/>
                    </a:solidFill>
                    <a:latin typeface="微軟正黑體" panose="020B0604030504040204" pitchFamily="34" charset="-120"/>
                    <a:ea typeface="微軟正黑體" panose="020B0604030504040204" pitchFamily="34" charset="-120"/>
                  </a:rPr>
                  <a:t>如果我想要求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</m:ctrlPr>
                      </m:sSubPr>
                      <m:e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𝒂</m:t>
                        </m:r>
                      </m:e>
                      <m:sub>
                        <m:r>
                          <a:rPr lang="en-US" altLang="zh-TW" sz="2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軟正黑體" panose="020B0604030504040204" pitchFamily="34" charset="-120"/>
                          </a:rPr>
                          <m:t>𝟏</m:t>
                        </m:r>
                      </m:sub>
                    </m:sSub>
                  </m:oMath>
                </a14:m>
                <a:endParaRPr lang="zh-TW" altLang="en-US" sz="2800" b="1" dirty="0">
                  <a:solidFill>
                    <a:schemeClr val="tx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endParaRPr>
              </a:p>
            </p:txBody>
          </p:sp>
        </mc:Choice>
        <mc:Fallback xmlns=""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id="{FACF8D93-5533-49BF-A03D-FF386CF3B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956" y="5005620"/>
                <a:ext cx="2823658" cy="523220"/>
              </a:xfrm>
              <a:prstGeom prst="rect">
                <a:avLst/>
              </a:prstGeom>
              <a:blipFill>
                <a:blip r:embed="rId7"/>
                <a:stretch>
                  <a:fillRect l="-4536" t="-10465" b="-3255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88348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813556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3. Extract Features: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rPr>
              <a:t>傅立葉轉換</a:t>
            </a:r>
            <a:endParaRPr kumimoji="0" lang="en-US" altLang="zh-TW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FDD46F3-8E7C-42A8-8361-4F1F73A4A1FC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TW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282F9C1-9801-424F-904E-F934BD770540}"/>
              </a:ext>
            </a:extLst>
          </p:cNvPr>
          <p:cNvSpPr/>
          <p:nvPr/>
        </p:nvSpPr>
        <p:spPr>
          <a:xfrm>
            <a:off x="5865687" y="900142"/>
            <a:ext cx="452239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(Fourier </a:t>
            </a:r>
            <a:r>
              <a:rPr kumimoji="0" lang="en-US" altLang="zh-TW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transform,FT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ea typeface="新細明體" panose="02020500000000000000" pitchFamily="18" charset="-120"/>
                <a:cs typeface="+mn-cs"/>
              </a:rPr>
              <a:t>)</a:t>
            </a:r>
            <a:endParaRPr kumimoji="0" lang="en-US" altLang="zh-TW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軟正黑體" panose="020B0604030504040204" pitchFamily="34" charset="-120"/>
              <a:ea typeface="微軟正黑體" panose="020B0604030504040204" pitchFamily="34" charset="-120"/>
              <a:cs typeface="+mn-cs"/>
            </a:endParaRPr>
          </a:p>
        </p:txBody>
      </p:sp>
      <p:grpSp>
        <p:nvGrpSpPr>
          <p:cNvPr id="55" name="群組 54">
            <a:extLst>
              <a:ext uri="{FF2B5EF4-FFF2-40B4-BE49-F238E27FC236}">
                <a16:creationId xmlns:a16="http://schemas.microsoft.com/office/drawing/2014/main" id="{568ED5D8-2A76-44AB-87F8-E656D447B8ED}"/>
              </a:ext>
            </a:extLst>
          </p:cNvPr>
          <p:cNvGrpSpPr/>
          <p:nvPr/>
        </p:nvGrpSpPr>
        <p:grpSpPr>
          <a:xfrm>
            <a:off x="370493" y="2026789"/>
            <a:ext cx="8298946" cy="1116336"/>
            <a:chOff x="370493" y="2026789"/>
            <a:chExt cx="8298946" cy="1116336"/>
          </a:xfrm>
        </p:grpSpPr>
        <p:sp>
          <p:nvSpPr>
            <p:cNvPr id="38" name="矩形: 圓角 37">
              <a:extLst>
                <a:ext uri="{FF2B5EF4-FFF2-40B4-BE49-F238E27FC236}">
                  <a16:creationId xmlns:a16="http://schemas.microsoft.com/office/drawing/2014/main" id="{48CE8604-BA90-4DE6-B71D-05E551A912CC}"/>
                </a:ext>
              </a:extLst>
            </p:cNvPr>
            <p:cNvSpPr/>
            <p:nvPr/>
          </p:nvSpPr>
          <p:spPr>
            <a:xfrm>
              <a:off x="370493" y="2026789"/>
              <a:ext cx="8298946" cy="1116336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3A5E71CF-02A2-4185-B68C-CBA4F28D7AC6}"/>
                </a:ext>
              </a:extLst>
            </p:cNvPr>
            <p:cNvSpPr/>
            <p:nvPr/>
          </p:nvSpPr>
          <p:spPr>
            <a:xfrm>
              <a:off x="470449" y="2138681"/>
              <a:ext cx="2897784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what it means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它的功用為何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AC9C5F1E-3BBB-4409-AD0B-8F9D3D99EE46}"/>
                </a:ext>
              </a:extLst>
            </p:cNvPr>
            <p:cNvSpPr/>
            <p:nvPr/>
          </p:nvSpPr>
          <p:spPr>
            <a:xfrm>
              <a:off x="3858225" y="2169459"/>
              <a:ext cx="4730189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分解聲音的頻率，得到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各頻率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，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以及其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{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大小</a:t>
              </a:r>
              <a:r>
                <a:rPr kumimoji="0" lang="en-US" altLang="zh-TW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44336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}</a:t>
              </a: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。</a:t>
              </a:r>
              <a:endParaRPr kumimoji="0" lang="en-US" altLang="zh-TW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軟正黑體" panose="020B0604030504040204" pitchFamily="34" charset="-120"/>
                <a:ea typeface="微軟正黑體" panose="020B0604030504040204" pitchFamily="34" charset="-120"/>
                <a:cs typeface="+mn-cs"/>
              </a:endParaRPr>
            </a:p>
          </p:txBody>
        </p:sp>
        <p:cxnSp>
          <p:nvCxnSpPr>
            <p:cNvPr id="44" name="直線接點 43">
              <a:extLst>
                <a:ext uri="{FF2B5EF4-FFF2-40B4-BE49-F238E27FC236}">
                  <a16:creationId xmlns:a16="http://schemas.microsoft.com/office/drawing/2014/main" id="{C289AE89-C42C-42E9-B6B0-1F6763D461F5}"/>
                </a:ext>
              </a:extLst>
            </p:cNvPr>
            <p:cNvCxnSpPr/>
            <p:nvPr/>
          </p:nvCxnSpPr>
          <p:spPr>
            <a:xfrm>
              <a:off x="3498072" y="2260957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" name="群組 53">
            <a:extLst>
              <a:ext uri="{FF2B5EF4-FFF2-40B4-BE49-F238E27FC236}">
                <a16:creationId xmlns:a16="http://schemas.microsoft.com/office/drawing/2014/main" id="{32908DDE-34E2-4604-938B-98B2FAE02D21}"/>
              </a:ext>
            </a:extLst>
          </p:cNvPr>
          <p:cNvGrpSpPr/>
          <p:nvPr/>
        </p:nvGrpSpPr>
        <p:grpSpPr>
          <a:xfrm>
            <a:off x="1301288" y="3585036"/>
            <a:ext cx="8757111" cy="1123778"/>
            <a:chOff x="1301288" y="3585036"/>
            <a:chExt cx="8757111" cy="1123778"/>
          </a:xfrm>
        </p:grpSpPr>
        <p:sp>
          <p:nvSpPr>
            <p:cNvPr id="45" name="矩形: 圓角 44">
              <a:extLst>
                <a:ext uri="{FF2B5EF4-FFF2-40B4-BE49-F238E27FC236}">
                  <a16:creationId xmlns:a16="http://schemas.microsoft.com/office/drawing/2014/main" id="{F92BF8CB-2F93-4591-94F8-60AB27C8EBCE}"/>
                </a:ext>
              </a:extLst>
            </p:cNvPr>
            <p:cNvSpPr/>
            <p:nvPr/>
          </p:nvSpPr>
          <p:spPr>
            <a:xfrm>
              <a:off x="1301288" y="3585036"/>
              <a:ext cx="8757111" cy="1123778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47CDCF3B-2CEA-44DD-8C5A-572158658F5D}"/>
                </a:ext>
              </a:extLst>
            </p:cNvPr>
            <p:cNvSpPr/>
            <p:nvPr/>
          </p:nvSpPr>
          <p:spPr>
            <a:xfrm>
              <a:off x="1390636" y="3700649"/>
              <a:ext cx="387584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it's intuitive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如何直觀理解</a:t>
              </a:r>
            </a:p>
          </p:txBody>
        </p:sp>
        <p:grpSp>
          <p:nvGrpSpPr>
            <p:cNvPr id="48" name="群組 47">
              <a:extLst>
                <a:ext uri="{FF2B5EF4-FFF2-40B4-BE49-F238E27FC236}">
                  <a16:creationId xmlns:a16="http://schemas.microsoft.com/office/drawing/2014/main" id="{FBAB1F4A-6346-48C7-BB53-3A55F1A5719D}"/>
                </a:ext>
              </a:extLst>
            </p:cNvPr>
            <p:cNvGrpSpPr/>
            <p:nvPr/>
          </p:nvGrpSpPr>
          <p:grpSpPr>
            <a:xfrm>
              <a:off x="5865687" y="3702348"/>
              <a:ext cx="3875842" cy="889154"/>
              <a:chOff x="5865687" y="3515227"/>
              <a:chExt cx="3875842" cy="88915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/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sSup>
                                <m:sSup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−2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𝑖𝑓𝑡</m:t>
                                  </m:r>
                                </m:sup>
                              </m:sSup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m:oMathPara>
                    </a14:m>
                    <a:endParaRPr kumimoji="0" lang="zh-TW" altLang="en-US" sz="2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Cambria Math" panose="02040503050406030204" pitchFamily="18" charset="0"/>
                      <a:ea typeface="新細明體" panose="02020500000000000000" pitchFamily="18" charset="-120"/>
                      <a:cs typeface="+mn-cs"/>
                    </a:endParaRPr>
                  </a:p>
                </p:txBody>
              </p:sp>
            </mc:Choice>
            <mc:Fallback xmlns="">
              <p:sp>
                <p:nvSpPr>
                  <p:cNvPr id="22" name="矩形 21">
                    <a:extLst>
                      <a:ext uri="{FF2B5EF4-FFF2-40B4-BE49-F238E27FC236}">
                        <a16:creationId xmlns:a16="http://schemas.microsoft.com/office/drawing/2014/main" id="{EC422B29-6605-4301-AA4F-80757DC7618F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865687" y="3515227"/>
                    <a:ext cx="3875842" cy="889154"/>
                  </a:xfrm>
                  <a:prstGeom prst="rect">
                    <a:avLst/>
                  </a:prstGeom>
                  <a:blipFill>
                    <a:blip r:embed="rId2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29" name="直線接點 28">
                <a:extLst>
                  <a:ext uri="{FF2B5EF4-FFF2-40B4-BE49-F238E27FC236}">
                    <a16:creationId xmlns:a16="http://schemas.microsoft.com/office/drawing/2014/main" id="{43FB1F96-3D0A-47B7-B424-57C8C05873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264308" y="4148854"/>
                <a:ext cx="902827" cy="0"/>
              </a:xfrm>
              <a:prstGeom prst="line">
                <a:avLst/>
              </a:prstGeom>
              <a:ln w="38100" cap="rnd">
                <a:solidFill>
                  <a:srgbClr val="F44336"/>
                </a:solidFill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線接點 46">
              <a:extLst>
                <a:ext uri="{FF2B5EF4-FFF2-40B4-BE49-F238E27FC236}">
                  <a16:creationId xmlns:a16="http://schemas.microsoft.com/office/drawing/2014/main" id="{20DF3303-E83A-461B-9213-65E6DA0CB5E1}"/>
                </a:ext>
              </a:extLst>
            </p:cNvPr>
            <p:cNvCxnSpPr/>
            <p:nvPr/>
          </p:nvCxnSpPr>
          <p:spPr>
            <a:xfrm>
              <a:off x="5448656" y="3822925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群組 52">
            <a:extLst>
              <a:ext uri="{FF2B5EF4-FFF2-40B4-BE49-F238E27FC236}">
                <a16:creationId xmlns:a16="http://schemas.microsoft.com/office/drawing/2014/main" id="{AF2063F9-6EEE-424C-B356-D6D5E68D2489}"/>
              </a:ext>
            </a:extLst>
          </p:cNvPr>
          <p:cNvGrpSpPr/>
          <p:nvPr/>
        </p:nvGrpSpPr>
        <p:grpSpPr>
          <a:xfrm>
            <a:off x="1799001" y="5193821"/>
            <a:ext cx="9949303" cy="1322980"/>
            <a:chOff x="2111518" y="5193821"/>
            <a:chExt cx="9845131" cy="1322980"/>
          </a:xfrm>
        </p:grpSpPr>
        <p:sp>
          <p:nvSpPr>
            <p:cNvPr id="49" name="矩形: 圓角 48">
              <a:extLst>
                <a:ext uri="{FF2B5EF4-FFF2-40B4-BE49-F238E27FC236}">
                  <a16:creationId xmlns:a16="http://schemas.microsoft.com/office/drawing/2014/main" id="{DE8F0BF3-C888-4251-8621-08094A9DAA69}"/>
                </a:ext>
              </a:extLst>
            </p:cNvPr>
            <p:cNvSpPr/>
            <p:nvPr/>
          </p:nvSpPr>
          <p:spPr>
            <a:xfrm>
              <a:off x="2111518" y="5193821"/>
              <a:ext cx="9845131" cy="1322980"/>
            </a:xfrm>
            <a:prstGeom prst="roundRect">
              <a:avLst>
                <a:gd name="adj" fmla="val 8372"/>
              </a:avLst>
            </a:prstGeom>
            <a:solidFill>
              <a:srgbClr val="C7DCF5"/>
            </a:solidFill>
            <a:ln w="3175">
              <a:solidFill>
                <a:srgbClr val="194A85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TW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FA5E529C-476B-4B87-8D93-BDE1B1BE682C}"/>
                </a:ext>
              </a:extLst>
            </p:cNvPr>
            <p:cNvSpPr/>
            <p:nvPr/>
          </p:nvSpPr>
          <p:spPr>
            <a:xfrm>
              <a:off x="2190972" y="5409035"/>
              <a:ext cx="2648928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onsolas" panose="020B0609020204030204" pitchFamily="49" charset="0"/>
                  <a:ea typeface="新細明體" panose="02020500000000000000" pitchFamily="18" charset="-120"/>
                  <a:cs typeface="+mn-cs"/>
                </a:rPr>
                <a:t>why it works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TW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rPr>
                <a:t>為何可以這樣做</a:t>
              </a:r>
            </a:p>
          </p:txBody>
        </p:sp>
        <p:grpSp>
          <p:nvGrpSpPr>
            <p:cNvPr id="51" name="群組 50">
              <a:extLst>
                <a:ext uri="{FF2B5EF4-FFF2-40B4-BE49-F238E27FC236}">
                  <a16:creationId xmlns:a16="http://schemas.microsoft.com/office/drawing/2014/main" id="{4C94A83E-7184-4CDF-964C-4877D89F7CEC}"/>
                </a:ext>
              </a:extLst>
            </p:cNvPr>
            <p:cNvGrpSpPr/>
            <p:nvPr/>
          </p:nvGrpSpPr>
          <p:grpSpPr>
            <a:xfrm>
              <a:off x="5012432" y="5319343"/>
              <a:ext cx="6944217" cy="938654"/>
              <a:chOff x="4827233" y="5338353"/>
              <a:chExt cx="6944217" cy="938654"/>
            </a:xfrm>
          </p:grpSpPr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DE3E23AC-CEF0-4928-ABBE-D8CFD046CE19}"/>
                  </a:ext>
                </a:extLst>
              </p:cNvPr>
              <p:cNvGrpSpPr/>
              <p:nvPr/>
            </p:nvGrpSpPr>
            <p:grpSpPr>
              <a:xfrm>
                <a:off x="4839899" y="5716661"/>
                <a:ext cx="6931551" cy="560346"/>
                <a:chOff x="4839899" y="5268378"/>
                <a:chExt cx="6931551" cy="560346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</p:spPr>
                  <p:txBody>
                    <a:bodyPr wrap="square">
                      <a:spAutoFit/>
                    </a:bodyPr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zh-TW" sz="2400" b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微軟正黑體" panose="020B0604030504040204" pitchFamily="34" charset="-120"/>
                          <a:ea typeface="微軟正黑體" panose="020B0604030504040204" pitchFamily="34" charset="-120"/>
                        </a:rPr>
                        <a:t>2.</a:t>
                      </a:r>
                      <a14:m>
                        <m:oMath xmlns:m="http://schemas.openxmlformats.org/officeDocument/2006/math">
                          <m:acc>
                            <m:accPr>
                              <m:chr m:val="̂"/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accPr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</m:acc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) =</m:t>
                          </m:r>
                          <m:nary>
                            <m:naryPr>
                              <m:ctrl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b>
                            <m:sup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∞</m:t>
                              </m:r>
                            </m:sup>
                            <m:e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  <m:d>
                                <m:d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𝑡</m:t>
                                  </m:r>
                                </m:e>
                              </m:d>
                              <m:r>
                                <a:rPr kumimoji="0" lang="en-US" altLang="zh-TW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func>
                                <m:funcPr>
                                  <m:ctrlP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kumimoji="0" lang="en-US" altLang="zh-TW" sz="2400" b="0" i="0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cos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−2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𝜋</m:t>
                                      </m:r>
                                      <m: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𝑓𝑡</m:t>
                                      </m:r>
                                    </m:e>
                                  </m:d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TW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prstClr val="black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+mn-cs"/>
                                    </a:rPr>
                                    <m:t>𝑖</m:t>
                                  </m:r>
                                  <m:func>
                                    <m:funcPr>
                                      <m:ctrlPr>
                                        <a:rPr kumimoji="0" lang="en-US" altLang="zh-TW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kumimoji="0" lang="en-US" altLang="zh-TW" sz="2400" b="0" i="0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prstClr val="black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+mn-cs"/>
                                        </a:rPr>
                                        <m:t>sin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−2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𝜋</m:t>
                                          </m:r>
                                          <m:r>
                                            <a:rPr kumimoji="0" lang="en-US" altLang="zh-TW" sz="2400" b="0" i="1" u="none" strike="noStrike" kern="1200" cap="none" spc="0" normalizeH="0" baseline="0" noProof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prstClr val="black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+mn-cs"/>
                                            </a:rPr>
                                            <m:t>𝑓𝑡</m:t>
                                          </m:r>
                                        </m:e>
                                      </m:d>
                                    </m:e>
                                  </m:func>
                                </m:e>
                              </m:func>
                              <m:r>
                                <a:rPr kumimoji="0" lang="en-US" altLang="zh-TW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prstClr val="black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+mn-cs"/>
                                </a:rPr>
                                <m:t>) </m:t>
                              </m:r>
                            </m:e>
                          </m:nary>
                          <m:r>
                            <a:rPr kumimoji="0" lang="en-US" altLang="zh-TW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𝑑𝑡</m:t>
                          </m:r>
                        </m:oMath>
                      </a14:m>
                      <a:endParaRPr kumimoji="0" lang="zh-TW" altLang="en-US" sz="2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新細明體" panose="02020500000000000000" pitchFamily="18" charset="-120"/>
                        <a:cs typeface="+mn-cs"/>
                      </a:endParaRPr>
                    </a:p>
                  </p:txBody>
                </p:sp>
              </mc:Choice>
              <mc:Fallback xmlns="">
                <p:sp>
                  <p:nvSpPr>
                    <p:cNvPr id="17" name="矩形 16">
                      <a:extLst>
                        <a:ext uri="{FF2B5EF4-FFF2-40B4-BE49-F238E27FC236}">
                          <a16:creationId xmlns:a16="http://schemas.microsoft.com/office/drawing/2014/main" id="{8BC89C95-D67F-4A70-9374-5938B2B4F1DC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839899" y="5268378"/>
                      <a:ext cx="6931551" cy="560346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 l="-1305" t="-1087" b="-1413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32" name="直線接點 31">
                  <a:extLst>
                    <a:ext uri="{FF2B5EF4-FFF2-40B4-BE49-F238E27FC236}">
                      <a16:creationId xmlns:a16="http://schemas.microsoft.com/office/drawing/2014/main" id="{DF1229C3-5BC6-47AF-9A13-EAF917DAEC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84762" y="5814591"/>
                  <a:ext cx="3611185" cy="0"/>
                </a:xfrm>
                <a:prstGeom prst="line">
                  <a:avLst/>
                </a:prstGeom>
                <a:ln w="38100" cap="rnd">
                  <a:solidFill>
                    <a:srgbClr val="F44336"/>
                  </a:solidFill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D43E771-AD7E-4C35-B3A1-B061AAFD695B}"/>
                  </a:ext>
                </a:extLst>
              </p:cNvPr>
              <p:cNvSpPr/>
              <p:nvPr/>
            </p:nvSpPr>
            <p:spPr>
              <a:xfrm>
                <a:off x="4827233" y="5338353"/>
                <a:ext cx="1805447" cy="4616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TW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1. </a:t>
                </a:r>
                <a:r>
                  <a:rPr kumimoji="0" lang="zh-TW" altLang="en-US" sz="240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微軟正黑體" panose="020B0604030504040204" pitchFamily="34" charset="-120"/>
                    <a:ea typeface="微軟正黑體" panose="020B0604030504040204" pitchFamily="34" charset="-120"/>
                    <a:cs typeface="+mn-cs"/>
                  </a:rPr>
                  <a:t>正交函數</a:t>
                </a:r>
                <a:endParaRPr kumimoji="0" lang="en-US" altLang="zh-TW" sz="240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軟正黑體" panose="020B0604030504040204" pitchFamily="34" charset="-120"/>
                  <a:ea typeface="微軟正黑體" panose="020B0604030504040204" pitchFamily="34" charset="-120"/>
                  <a:cs typeface="+mn-cs"/>
                </a:endParaRPr>
              </a:p>
            </p:txBody>
          </p:sp>
        </p:grpSp>
        <p:cxnSp>
          <p:nvCxnSpPr>
            <p:cNvPr id="52" name="直線接點 51">
              <a:extLst>
                <a:ext uri="{FF2B5EF4-FFF2-40B4-BE49-F238E27FC236}">
                  <a16:creationId xmlns:a16="http://schemas.microsoft.com/office/drawing/2014/main" id="{0BA44DEB-1A13-40F8-A6B3-53EE970E8759}"/>
                </a:ext>
              </a:extLst>
            </p:cNvPr>
            <p:cNvCxnSpPr/>
            <p:nvPr/>
          </p:nvCxnSpPr>
          <p:spPr>
            <a:xfrm>
              <a:off x="4827233" y="5531311"/>
              <a:ext cx="0" cy="648000"/>
            </a:xfrm>
            <a:prstGeom prst="line">
              <a:avLst/>
            </a:prstGeom>
            <a:ln w="381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693071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4. Visualization(?)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2E9F92-6F23-4FFC-B4EC-0CF1A819C74F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037A23-65A0-42B7-8BAE-CD73AF17A560}"/>
              </a:ext>
            </a:extLst>
          </p:cNvPr>
          <p:cNvSpPr/>
          <p:nvPr/>
        </p:nvSpPr>
        <p:spPr>
          <a:xfrm>
            <a:off x="168855" y="1299787"/>
            <a:ext cx="362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Spectrogram</a:t>
            </a:r>
            <a:r>
              <a:rPr lang="zh-TW" altLang="en-US" sz="2800" dirty="0">
                <a:latin typeface="Consolas" panose="020B0609020204030204" pitchFamily="49" charset="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頻譜圖</a:t>
            </a:r>
          </a:p>
        </p:txBody>
      </p:sp>
      <p:pic>
        <p:nvPicPr>
          <p:cNvPr id="1026" name="Picture 2" descr="https://hansenjohnson.org/post/2018-03-02-spectrograms-in-r_files/figure-html/main-1.png">
            <a:extLst>
              <a:ext uri="{FF2B5EF4-FFF2-40B4-BE49-F238E27FC236}">
                <a16:creationId xmlns:a16="http://schemas.microsoft.com/office/drawing/2014/main" id="{EC49E4A9-2038-46F2-BBEF-79A9A145F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6593" y="1823007"/>
            <a:ext cx="6735147" cy="481081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B7FC1328-2906-49EB-9B1B-4779FA9D5ACB}"/>
              </a:ext>
            </a:extLst>
          </p:cNvPr>
          <p:cNvSpPr/>
          <p:nvPr/>
        </p:nvSpPr>
        <p:spPr>
          <a:xfrm>
            <a:off x="168855" y="2076824"/>
            <a:ext cx="47388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不是不分享阿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而是要繪製這個圖，應該還要知道短時距分析，比如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矩形窗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(Rectangular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漢明窗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(Hamming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漢尼窗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Hanning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Window)</a:t>
            </a:r>
          </a:p>
        </p:txBody>
      </p:sp>
    </p:spTree>
    <p:extLst>
      <p:ext uri="{BB962C8B-B14F-4D97-AF65-F5344CB8AC3E}">
        <p14:creationId xmlns:p14="http://schemas.microsoft.com/office/powerpoint/2010/main" val="42781657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554510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4. Visualization(?)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62E9F92-6F23-4FFC-B4EC-0CF1A819C74F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037A23-65A0-42B7-8BAE-CD73AF17A560}"/>
              </a:ext>
            </a:extLst>
          </p:cNvPr>
          <p:cNvSpPr/>
          <p:nvPr/>
        </p:nvSpPr>
        <p:spPr>
          <a:xfrm>
            <a:off x="168855" y="1299787"/>
            <a:ext cx="36279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Spectrogram</a:t>
            </a:r>
            <a:r>
              <a:rPr lang="zh-TW" altLang="en-US" sz="2800" dirty="0">
                <a:latin typeface="Consolas" panose="020B0609020204030204" pitchFamily="49" charset="0"/>
              </a:rPr>
              <a:t> </a:t>
            </a:r>
            <a:r>
              <a:rPr lang="zh-TW" altLang="en-US" sz="28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頻譜圖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7FC1328-2906-49EB-9B1B-4779FA9D5ACB}"/>
              </a:ext>
            </a:extLst>
          </p:cNvPr>
          <p:cNvSpPr/>
          <p:nvPr/>
        </p:nvSpPr>
        <p:spPr>
          <a:xfrm>
            <a:off x="168855" y="2076824"/>
            <a:ext cx="473881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不是不分享阿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!!</a:t>
            </a:r>
          </a:p>
          <a:p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而是要繪製這個圖，應該還要知道短時距分析，比如</a:t>
            </a:r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endParaRPr lang="en-US" altLang="zh-TW" sz="2400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矩形窗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(Rectangular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solidFill>
                  <a:srgbClr val="F44336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漢明窗</a:t>
            </a:r>
            <a:r>
              <a:rPr lang="en-US" altLang="zh-TW" sz="2400" dirty="0">
                <a:solidFill>
                  <a:srgbClr val="F44336"/>
                </a:solidFill>
                <a:latin typeface="Consolas" panose="020B0609020204030204" pitchFamily="49" charset="0"/>
                <a:ea typeface="微軟正黑體" panose="020B0604030504040204" pitchFamily="34" charset="-120"/>
              </a:rPr>
              <a:t>(Hamming Window)</a:t>
            </a:r>
          </a:p>
          <a:p>
            <a:pPr marL="342900" indent="-342900">
              <a:buFontTx/>
              <a:buChar char="-"/>
            </a:pPr>
            <a:r>
              <a:rPr lang="zh-TW" altLang="en-US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漢尼窗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(</a:t>
            </a:r>
            <a:r>
              <a:rPr lang="en-US" altLang="zh-TW" sz="2400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Hanning</a:t>
            </a:r>
            <a:r>
              <a:rPr lang="en-US" altLang="zh-TW" sz="2400" dirty="0">
                <a:latin typeface="Consolas" panose="020B0609020204030204" pitchFamily="49" charset="0"/>
                <a:ea typeface="微軟正黑體" panose="020B0604030504040204" pitchFamily="34" charset="-120"/>
              </a:rPr>
              <a:t> Window)</a:t>
            </a:r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EEED5E93-E27C-4F3C-ACAD-A05511FA57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03"/>
          <a:stretch/>
        </p:blipFill>
        <p:spPr>
          <a:xfrm>
            <a:off x="6447099" y="2465411"/>
            <a:ext cx="4680000" cy="1368599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A273B323-E3E1-43FD-AFFD-AE34A356EE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617" b="8890"/>
          <a:stretch/>
        </p:blipFill>
        <p:spPr>
          <a:xfrm>
            <a:off x="6447099" y="92600"/>
            <a:ext cx="4680000" cy="2201502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2A9A86B4-70A2-499D-AB2C-8BCEF76D29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169" b="10431"/>
          <a:stretch/>
        </p:blipFill>
        <p:spPr>
          <a:xfrm>
            <a:off x="6447099" y="4005319"/>
            <a:ext cx="4680000" cy="271204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30295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raw.githubusercontent.com/satRdays/taiwan2020/master/static/img/header-bg.jpg">
            <a:extLst>
              <a:ext uri="{FF2B5EF4-FFF2-40B4-BE49-F238E27FC236}">
                <a16:creationId xmlns:a16="http://schemas.microsoft.com/office/drawing/2014/main" id="{66E68312-7A73-4A7B-A433-772D8E106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5986"/>
            <a:ext cx="12192000" cy="340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" name="群組 30">
            <a:extLst>
              <a:ext uri="{FF2B5EF4-FFF2-40B4-BE49-F238E27FC236}">
                <a16:creationId xmlns:a16="http://schemas.microsoft.com/office/drawing/2014/main" id="{F426FAC6-9432-4277-84FA-12068D9019BE}"/>
              </a:ext>
            </a:extLst>
          </p:cNvPr>
          <p:cNvGrpSpPr/>
          <p:nvPr/>
        </p:nvGrpSpPr>
        <p:grpSpPr>
          <a:xfrm>
            <a:off x="2299202" y="3925701"/>
            <a:ext cx="7593596" cy="1866811"/>
            <a:chOff x="2299202" y="3925701"/>
            <a:chExt cx="7593596" cy="1866811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0CB2FD0C-AEB4-48CD-B418-9C75ACB0E299}"/>
                </a:ext>
              </a:extLst>
            </p:cNvPr>
            <p:cNvSpPr/>
            <p:nvPr/>
          </p:nvSpPr>
          <p:spPr>
            <a:xfrm>
              <a:off x="3831278" y="5392402"/>
              <a:ext cx="4529445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Presented by: </a:t>
              </a:r>
              <a:r>
                <a:rPr lang="zh-TW" altLang="en-US" sz="20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余佑駿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(you-</a:t>
              </a:r>
              <a:r>
                <a:rPr lang="en-US" altLang="zh-TW" sz="2000" dirty="0" err="1">
                  <a:latin typeface="Consolas" panose="020B0609020204030204" pitchFamily="49" charset="0"/>
                  <a:ea typeface="微軟正黑體" panose="020B0604030504040204" pitchFamily="34" charset="-120"/>
                </a:rPr>
                <a:t>jun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, </a:t>
              </a:r>
              <a:r>
                <a:rPr lang="en-US" altLang="zh-TW" sz="2000" dirty="0" err="1">
                  <a:latin typeface="Consolas" panose="020B0609020204030204" pitchFamily="49" charset="0"/>
                  <a:ea typeface="微軟正黑體" panose="020B0604030504040204" pitchFamily="34" charset="-120"/>
                </a:rPr>
                <a:t>yu</a:t>
              </a:r>
              <a:r>
                <a:rPr lang="en-US" altLang="zh-TW" sz="2000" dirty="0">
                  <a:latin typeface="Consolas" panose="020B0609020204030204" pitchFamily="49" charset="0"/>
                  <a:ea typeface="微軟正黑體" panose="020B0604030504040204" pitchFamily="34" charset="-120"/>
                </a:rPr>
                <a:t>)</a:t>
              </a:r>
              <a:endParaRPr lang="zh-TW" altLang="en-US" sz="2000" dirty="0"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8" name="直線接點 7">
              <a:extLst>
                <a:ext uri="{FF2B5EF4-FFF2-40B4-BE49-F238E27FC236}">
                  <a16:creationId xmlns:a16="http://schemas.microsoft.com/office/drawing/2014/main" id="{98D610F2-EE36-4E67-A6F0-3C3A80183841}"/>
                </a:ext>
              </a:extLst>
            </p:cNvPr>
            <p:cNvCxnSpPr>
              <a:cxnSpLocks/>
            </p:cNvCxnSpPr>
            <p:nvPr/>
          </p:nvCxnSpPr>
          <p:spPr>
            <a:xfrm>
              <a:off x="2299202" y="4782162"/>
              <a:ext cx="7593596" cy="0"/>
            </a:xfrm>
            <a:prstGeom prst="line">
              <a:avLst/>
            </a:prstGeom>
            <a:ln w="38100" cap="rnd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16924A95-B07E-4D00-8210-116E36EBA7F9}"/>
                </a:ext>
              </a:extLst>
            </p:cNvPr>
            <p:cNvGrpSpPr/>
            <p:nvPr/>
          </p:nvGrpSpPr>
          <p:grpSpPr>
            <a:xfrm>
              <a:off x="3089540" y="3925701"/>
              <a:ext cx="6012921" cy="707886"/>
              <a:chOff x="2920716" y="3705816"/>
              <a:chExt cx="6012921" cy="707886"/>
            </a:xfrm>
          </p:grpSpPr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1EE8721-DDE5-47E7-BEB4-0B7910543D95}"/>
                  </a:ext>
                </a:extLst>
              </p:cNvPr>
              <p:cNvSpPr/>
              <p:nvPr/>
            </p:nvSpPr>
            <p:spPr>
              <a:xfrm>
                <a:off x="5081300" y="3705816"/>
                <a:ext cx="3852337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4000" b="1" dirty="0">
                    <a:latin typeface="Consolas" panose="020B0609020204030204" pitchFamily="49" charset="0"/>
                  </a:rPr>
                  <a:t>Analysis in R</a:t>
                </a:r>
                <a:endParaRPr lang="zh-TW" altLang="en-US" sz="4000" b="1" dirty="0">
                  <a:latin typeface="Consolas" panose="020B0609020204030204" pitchFamily="49" charset="0"/>
                </a:endParaRP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00458E2-D798-4922-A909-6B9AC0EFA66A}"/>
                  </a:ext>
                </a:extLst>
              </p:cNvPr>
              <p:cNvSpPr/>
              <p:nvPr/>
            </p:nvSpPr>
            <p:spPr>
              <a:xfrm>
                <a:off x="2920716" y="3705816"/>
                <a:ext cx="2159566" cy="7078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TW" sz="4000" b="1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{</a:t>
                </a:r>
                <a:r>
                  <a:rPr lang="en-US" altLang="zh-TW" sz="4000" b="1" dirty="0">
                    <a:latin typeface="Consolas" panose="020B0609020204030204" pitchFamily="49" charset="0"/>
                  </a:rPr>
                  <a:t>Voice</a:t>
                </a:r>
                <a:r>
                  <a:rPr lang="en-US" altLang="zh-TW" sz="4000" b="1" dirty="0">
                    <a:solidFill>
                      <a:srgbClr val="C00000"/>
                    </a:solidFill>
                    <a:latin typeface="Consolas" panose="020B0609020204030204" pitchFamily="49" charset="0"/>
                  </a:rPr>
                  <a:t>}</a:t>
                </a:r>
                <a:endParaRPr lang="zh-TW" altLang="en-US" sz="4000" b="1" dirty="0">
                  <a:latin typeface="Consolas" panose="020B0609020204030204" pitchFamily="49" charset="0"/>
                </a:endParaRP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87FB1446-25E7-498E-84DC-18AF1558B98F}"/>
                </a:ext>
              </a:extLst>
            </p:cNvPr>
            <p:cNvSpPr/>
            <p:nvPr/>
          </p:nvSpPr>
          <p:spPr>
            <a:xfrm>
              <a:off x="4003120" y="4930737"/>
              <a:ext cx="418576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操作、萃取、視覺化聲音數據</a:t>
              </a:r>
            </a:p>
          </p:txBody>
        </p: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D388AF3-966E-479E-AE01-146199F01ED9}"/>
              </a:ext>
            </a:extLst>
          </p:cNvPr>
          <p:cNvGrpSpPr/>
          <p:nvPr/>
        </p:nvGrpSpPr>
        <p:grpSpPr>
          <a:xfrm>
            <a:off x="184900" y="87632"/>
            <a:ext cx="3271532" cy="432000"/>
            <a:chOff x="184900" y="87632"/>
            <a:chExt cx="3271532" cy="432000"/>
          </a:xfrm>
        </p:grpSpPr>
        <p:sp>
          <p:nvSpPr>
            <p:cNvPr id="21" name="矩形: 圓角 20">
              <a:extLst>
                <a:ext uri="{FF2B5EF4-FFF2-40B4-BE49-F238E27FC236}">
                  <a16:creationId xmlns:a16="http://schemas.microsoft.com/office/drawing/2014/main" id="{E122F791-154F-45D7-9703-A49004575526}"/>
                </a:ext>
              </a:extLst>
            </p:cNvPr>
            <p:cNvSpPr/>
            <p:nvPr/>
          </p:nvSpPr>
          <p:spPr>
            <a:xfrm>
              <a:off x="184900" y="87632"/>
              <a:ext cx="3271532" cy="432000"/>
            </a:xfrm>
            <a:prstGeom prst="roundRect">
              <a:avLst>
                <a:gd name="adj" fmla="val 8288"/>
              </a:avLst>
            </a:prstGeom>
            <a:solidFill>
              <a:srgbClr val="C7DCF5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22" name="Picture 4" descr="https://taiwan2020.satrdays.org/img/logo.png">
              <a:extLst>
                <a:ext uri="{FF2B5EF4-FFF2-40B4-BE49-F238E27FC236}">
                  <a16:creationId xmlns:a16="http://schemas.microsoft.com/office/drawing/2014/main" id="{EC0627AC-F526-4A31-B092-88419B1C29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980" y="159632"/>
              <a:ext cx="1144614" cy="28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05EEB4B3-FA2B-4F0E-9231-0BDC67EA5350}"/>
                </a:ext>
              </a:extLst>
            </p:cNvPr>
            <p:cNvSpPr txBox="1"/>
            <p:nvPr/>
          </p:nvSpPr>
          <p:spPr>
            <a:xfrm>
              <a:off x="1478742" y="118966"/>
              <a:ext cx="197769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2020</a:t>
              </a:r>
              <a:r>
                <a:rPr lang="zh-TW" altLang="en-US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 </a:t>
              </a:r>
              <a:r>
                <a:rPr lang="en-US" altLang="zh-TW" dirty="0">
                  <a:solidFill>
                    <a:srgbClr val="194A85"/>
                  </a:solidFill>
                  <a:latin typeface="Consolas" panose="020B0609020204030204" pitchFamily="49" charset="0"/>
                  <a:ea typeface="微軟正黑體" panose="020B0604030504040204" pitchFamily="34" charset="-120"/>
                </a:rPr>
                <a:t>In Taiwan</a:t>
              </a:r>
              <a:endParaRPr lang="zh-TW" altLang="en-US" dirty="0">
                <a:solidFill>
                  <a:srgbClr val="194A85"/>
                </a:solidFill>
                <a:latin typeface="Consolas" panose="020B0609020204030204" pitchFamily="49" charset="0"/>
                <a:ea typeface="微軟正黑體" panose="020B0604030504040204" pitchFamily="34" charset="-120"/>
              </a:endParaRPr>
            </a:p>
          </p:txBody>
        </p:sp>
        <p:cxnSp>
          <p:nvCxnSpPr>
            <p:cNvPr id="26" name="直線接點 25">
              <a:extLst>
                <a:ext uri="{FF2B5EF4-FFF2-40B4-BE49-F238E27FC236}">
                  <a16:creationId xmlns:a16="http://schemas.microsoft.com/office/drawing/2014/main" id="{1ABF7F86-7BDD-466E-8F2A-1CCE18111091}"/>
                </a:ext>
              </a:extLst>
            </p:cNvPr>
            <p:cNvCxnSpPr/>
            <p:nvPr/>
          </p:nvCxnSpPr>
          <p:spPr>
            <a:xfrm>
              <a:off x="1478742" y="195632"/>
              <a:ext cx="0" cy="216000"/>
            </a:xfrm>
            <a:prstGeom prst="line">
              <a:avLst/>
            </a:prstGeom>
            <a:ln w="25400" cap="rnd">
              <a:solidFill>
                <a:srgbClr val="194A8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5B306D16-6B8E-42E8-A5E6-550E95688C00}"/>
              </a:ext>
            </a:extLst>
          </p:cNvPr>
          <p:cNvSpPr/>
          <p:nvPr/>
        </p:nvSpPr>
        <p:spPr>
          <a:xfrm>
            <a:off x="9825818" y="6426322"/>
            <a:ext cx="23038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2020-10-17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@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淡江</a:t>
            </a:r>
          </a:p>
        </p:txBody>
      </p:sp>
    </p:spTree>
    <p:extLst>
      <p:ext uri="{BB962C8B-B14F-4D97-AF65-F5344CB8AC3E}">
        <p14:creationId xmlns:p14="http://schemas.microsoft.com/office/powerpoint/2010/main" val="28663908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5. Some extra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A9F1C-7EEE-4D1B-99B5-E78620C7E0EE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F28184-121A-43EB-8C54-0824209B837D}"/>
              </a:ext>
            </a:extLst>
          </p:cNvPr>
          <p:cNvSpPr/>
          <p:nvPr/>
        </p:nvSpPr>
        <p:spPr>
          <a:xfrm>
            <a:off x="617315" y="1225689"/>
            <a:ext cx="10575404" cy="5201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訊號轉換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z-transform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Fourier transform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discrete Fourier transform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濾波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FIR(Finite impulse response)</a:t>
            </a:r>
          </a:p>
          <a:p>
            <a:pPr marL="800100" lvl="1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IIR(Infinite Impulse Response)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更多的語音處理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短時距分析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矩形窗、漢明窗、漢尼窗</a:t>
            </a:r>
            <a:endParaRPr lang="en-US" altLang="zh-TW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越零率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(Zero-Crossing Rate): </a:t>
            </a: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估算此訊號的基本週期長短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自相關函數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(Autocorrelation Function)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線性預測編碼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(Linear Predict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Coding,LPC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zh-TW" altLang="en-US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倒頻譜分析、梅爾頻率倒譜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(Mel-Frequency </a:t>
            </a:r>
            <a:r>
              <a:rPr lang="en-US" altLang="zh-TW" sz="2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Cepstrum</a:t>
            </a:r>
            <a:r>
              <a:rPr lang="en-US" altLang="zh-TW" sz="2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24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D11D174-1955-44AD-AD5E-5375B9AB505B}"/>
              </a:ext>
            </a:extLst>
          </p:cNvPr>
          <p:cNvSpPr/>
          <p:nvPr/>
        </p:nvSpPr>
        <p:spPr>
          <a:xfrm>
            <a:off x="6536763" y="1225689"/>
            <a:ext cx="10983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諧波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6B333BE-746E-48D3-9F19-E2350A97AE0E}"/>
              </a:ext>
            </a:extLst>
          </p:cNvPr>
          <p:cNvSpPr/>
          <p:nvPr/>
        </p:nvSpPr>
        <p:spPr>
          <a:xfrm>
            <a:off x="7393290" y="2278985"/>
            <a:ext cx="20088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頻譜洩漏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!?!?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63919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5. Some extra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A9F1C-7EEE-4D1B-99B5-E78620C7E0EE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" name="圖片 1">
            <a:extLst>
              <a:ext uri="{FF2B5EF4-FFF2-40B4-BE49-F238E27FC236}">
                <a16:creationId xmlns:a16="http://schemas.microsoft.com/office/drawing/2014/main" id="{5AD54F35-AC4E-4C78-B7A7-B55E8AB89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790" y="1992890"/>
            <a:ext cx="9159474" cy="423429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0D28025-EF72-4628-86F7-E02556F72399}"/>
              </a:ext>
            </a:extLst>
          </p:cNvPr>
          <p:cNvSpPr/>
          <p:nvPr/>
        </p:nvSpPr>
        <p:spPr>
          <a:xfrm>
            <a:off x="370493" y="1225689"/>
            <a:ext cx="55317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FB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社團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Formosa Speech in the Wild</a:t>
            </a:r>
            <a:endParaRPr lang="zh-TW" altLang="en-US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102036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2BE83DCA-C393-40D8-81C0-939EB4369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057" y="1785120"/>
            <a:ext cx="8287473" cy="4427554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5. Some extra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27A9F1C-7EEE-4D1B-99B5-E78620C7E0EE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0D28025-EF72-4628-86F7-E02556F72399}"/>
              </a:ext>
            </a:extLst>
          </p:cNvPr>
          <p:cNvSpPr/>
          <p:nvPr/>
        </p:nvSpPr>
        <p:spPr>
          <a:xfrm>
            <a:off x="370493" y="1189113"/>
            <a:ext cx="558037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Aidea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競賽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歌聲轉譜競賽、和弦辨識。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D065CA86-4585-4917-91EF-ACDBF778D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6346" y="2483151"/>
            <a:ext cx="7793704" cy="405164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995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5C4F1CA2-C010-42F2-8257-29F444328D70}"/>
              </a:ext>
            </a:extLst>
          </p:cNvPr>
          <p:cNvSpPr/>
          <p:nvPr/>
        </p:nvSpPr>
        <p:spPr>
          <a:xfrm>
            <a:off x="370493" y="323209"/>
            <a:ext cx="38523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000" b="1" dirty="0">
                <a:latin typeface="Consolas" panose="020B0609020204030204" pitchFamily="49" charset="0"/>
              </a:rPr>
              <a:t>6. Conclusion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FD87484-6B1C-45D7-856E-938AF8561DA5}"/>
              </a:ext>
            </a:extLst>
          </p:cNvPr>
          <p:cNvSpPr/>
          <p:nvPr/>
        </p:nvSpPr>
        <p:spPr>
          <a:xfrm>
            <a:off x="0" y="300942"/>
            <a:ext cx="168855" cy="74502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07BFD84-6439-4900-9FBD-AAA66286A4C3}"/>
              </a:ext>
            </a:extLst>
          </p:cNvPr>
          <p:cNvSpPr/>
          <p:nvPr/>
        </p:nvSpPr>
        <p:spPr>
          <a:xfrm>
            <a:off x="370493" y="1422804"/>
            <a:ext cx="2864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欸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~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我主題是什麼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??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451B0EF-18B4-4423-9A2A-4DE6983EE245}"/>
              </a:ext>
            </a:extLst>
          </p:cNvPr>
          <p:cNvSpPr/>
          <p:nvPr/>
        </p:nvSpPr>
        <p:spPr>
          <a:xfrm>
            <a:off x="370493" y="1884469"/>
            <a:ext cx="90027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喔對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!!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面對聲音分析，數學背景和統計背景的人應該怎麼切入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XD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F07B28C-71F2-4B15-9E58-7AE5BD40365E}"/>
              </a:ext>
            </a:extLst>
          </p:cNvPr>
          <p:cNvSpPr/>
          <p:nvPr/>
        </p:nvSpPr>
        <p:spPr>
          <a:xfrm>
            <a:off x="2210868" y="298253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數學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1B5B2EB4-C3B5-4366-AECF-29DD9A7D78CB}"/>
              </a:ext>
            </a:extLst>
          </p:cNvPr>
          <p:cNvCxnSpPr>
            <a:cxnSpLocks/>
          </p:cNvCxnSpPr>
          <p:nvPr/>
        </p:nvCxnSpPr>
        <p:spPr>
          <a:xfrm>
            <a:off x="1664529" y="3767764"/>
            <a:ext cx="22006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id="{8460FE01-2C9D-42EE-9B17-2418E842345B}"/>
              </a:ext>
            </a:extLst>
          </p:cNvPr>
          <p:cNvSpPr/>
          <p:nvPr/>
        </p:nvSpPr>
        <p:spPr>
          <a:xfrm>
            <a:off x="842725" y="3942105"/>
            <a:ext cx="4373542" cy="1686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理解每個公式背後的推論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將實際問題轉換成數學問題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發展新的理論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9253208-9DEA-44F7-AF8B-2BD1D7E737C0}"/>
              </a:ext>
            </a:extLst>
          </p:cNvPr>
          <p:cNvSpPr/>
          <p:nvPr/>
        </p:nvSpPr>
        <p:spPr>
          <a:xfrm>
            <a:off x="7708841" y="2982537"/>
            <a:ext cx="11079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</a:t>
            </a:r>
            <a:endParaRPr lang="en-US" altLang="zh-TW" sz="3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CE134FA4-83A6-4725-96EC-C35434154143}"/>
              </a:ext>
            </a:extLst>
          </p:cNvPr>
          <p:cNvCxnSpPr>
            <a:cxnSpLocks/>
          </p:cNvCxnSpPr>
          <p:nvPr/>
        </p:nvCxnSpPr>
        <p:spPr>
          <a:xfrm>
            <a:off x="7162502" y="3767764"/>
            <a:ext cx="220067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33990E58-6B88-4704-843C-9EE6A0FF5DD8}"/>
              </a:ext>
            </a:extLst>
          </p:cNvPr>
          <p:cNvSpPr/>
          <p:nvPr/>
        </p:nvSpPr>
        <p:spPr>
          <a:xfrm>
            <a:off x="5906946" y="3942105"/>
            <a:ext cx="5442329" cy="2240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學會使用工具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知道什麼時候可以使用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解釋應用的結果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不要忘記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80/20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，發想新的應用場景</a:t>
            </a:r>
            <a:endParaRPr lang="en-US" altLang="zh-TW" sz="2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498405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36DC660-3208-49CC-A81B-CFBD87B40483}"/>
              </a:ext>
            </a:extLst>
          </p:cNvPr>
          <p:cNvSpPr/>
          <p:nvPr/>
        </p:nvSpPr>
        <p:spPr>
          <a:xfrm>
            <a:off x="384177" y="202452"/>
            <a:ext cx="32287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4800" dirty="0">
                <a:latin typeface="Consolas" panose="020B0609020204030204" pitchFamily="49" charset="0"/>
              </a:rPr>
              <a:t>Thank You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AA61C26-E2B7-4293-9923-E79964D9EB05}"/>
              </a:ext>
            </a:extLst>
          </p:cNvPr>
          <p:cNvSpPr/>
          <p:nvPr/>
        </p:nvSpPr>
        <p:spPr>
          <a:xfrm>
            <a:off x="1173161" y="2035309"/>
            <a:ext cx="38843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Github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簡報與資源</a:t>
            </a:r>
            <a:r>
              <a:rPr lang="en-US" altLang="zh-TW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3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514EE8D-7483-4FBA-A335-282634BE6BD5}"/>
              </a:ext>
            </a:extLst>
          </p:cNvPr>
          <p:cNvSpPr/>
          <p:nvPr/>
        </p:nvSpPr>
        <p:spPr>
          <a:xfrm>
            <a:off x="6945110" y="2035310"/>
            <a:ext cx="374814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b="1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Slido</a:t>
            </a:r>
            <a:r>
              <a:rPr lang="zh-TW" altLang="en-US" sz="32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有問題可以問</a:t>
            </a:r>
          </a:p>
        </p:txBody>
      </p:sp>
      <p:cxnSp>
        <p:nvCxnSpPr>
          <p:cNvPr id="5" name="直線接點 4">
            <a:extLst>
              <a:ext uri="{FF2B5EF4-FFF2-40B4-BE49-F238E27FC236}">
                <a16:creationId xmlns:a16="http://schemas.microsoft.com/office/drawing/2014/main" id="{2065AEDA-8CE9-48D5-BF0A-55817D528B00}"/>
              </a:ext>
            </a:extLst>
          </p:cNvPr>
          <p:cNvCxnSpPr/>
          <p:nvPr/>
        </p:nvCxnSpPr>
        <p:spPr>
          <a:xfrm>
            <a:off x="489052" y="975574"/>
            <a:ext cx="1655179" cy="0"/>
          </a:xfrm>
          <a:prstGeom prst="line">
            <a:avLst/>
          </a:prstGeom>
          <a:ln w="76200">
            <a:solidFill>
              <a:srgbClr val="F4433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2" descr="http://s04.calm9.com/qrcode/2020-10/ES5J2Z9NFR.png">
            <a:extLst>
              <a:ext uri="{FF2B5EF4-FFF2-40B4-BE49-F238E27FC236}">
                <a16:creationId xmlns:a16="http://schemas.microsoft.com/office/drawing/2014/main" id="{C00D4E57-BA9F-47D9-B7CF-8212B1D376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181" y="3429000"/>
            <a:ext cx="2880000" cy="288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AA94F98-3FC9-4EFD-B44C-27E2F7922BA8}"/>
              </a:ext>
            </a:extLst>
          </p:cNvPr>
          <p:cNvSpPr/>
          <p:nvPr/>
        </p:nvSpPr>
        <p:spPr>
          <a:xfrm>
            <a:off x="7465746" y="2765337"/>
            <a:ext cx="26289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Code: 1017voice</a:t>
            </a:r>
            <a:endParaRPr lang="zh-TW" altLang="en-US" sz="2400" b="1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29894A9-F168-46F0-9311-C2A3AF983738}"/>
              </a:ext>
            </a:extLst>
          </p:cNvPr>
          <p:cNvSpPr/>
          <p:nvPr/>
        </p:nvSpPr>
        <p:spPr>
          <a:xfrm>
            <a:off x="1173161" y="2793709"/>
            <a:ext cx="38843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400" b="1" dirty="0">
                <a:solidFill>
                  <a:srgbClr val="F44336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https://reurl.cc/GrN0jW</a:t>
            </a:r>
            <a:endParaRPr lang="zh-TW" altLang="en-US" sz="2400" b="1" dirty="0">
              <a:solidFill>
                <a:srgbClr val="F44336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9" name="Picture 2" descr="http://s04.calm9.com/qrcode/2020-10/V3JL4JDWQC.png">
            <a:extLst>
              <a:ext uri="{FF2B5EF4-FFF2-40B4-BE49-F238E27FC236}">
                <a16:creationId xmlns:a16="http://schemas.microsoft.com/office/drawing/2014/main" id="{D2EBDB38-B2E7-41E7-A228-CFBDCFEE7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5359" y="3498607"/>
            <a:ext cx="2880000" cy="2880000"/>
          </a:xfrm>
          <a:prstGeom prst="rect">
            <a:avLst/>
          </a:prstGeom>
          <a:ln w="3175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94923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4097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橢圓 23">
            <a:extLst>
              <a:ext uri="{FF2B5EF4-FFF2-40B4-BE49-F238E27FC236}">
                <a16:creationId xmlns:a16="http://schemas.microsoft.com/office/drawing/2014/main" id="{7EECBB44-E09E-482E-85CD-3B6797337FE3}"/>
              </a:ext>
            </a:extLst>
          </p:cNvPr>
          <p:cNvSpPr/>
          <p:nvPr/>
        </p:nvSpPr>
        <p:spPr>
          <a:xfrm>
            <a:off x="5765033" y="-2035376"/>
            <a:ext cx="7173727" cy="650020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317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橢圓 22">
            <a:extLst>
              <a:ext uri="{FF2B5EF4-FFF2-40B4-BE49-F238E27FC236}">
                <a16:creationId xmlns:a16="http://schemas.microsoft.com/office/drawing/2014/main" id="{D0A148A5-D704-4977-89E7-526C4C74685F}"/>
              </a:ext>
            </a:extLst>
          </p:cNvPr>
          <p:cNvSpPr/>
          <p:nvPr/>
        </p:nvSpPr>
        <p:spPr>
          <a:xfrm>
            <a:off x="-591498" y="1800357"/>
            <a:ext cx="8366760" cy="6083212"/>
          </a:xfrm>
          <a:prstGeom prst="ellipse">
            <a:avLst/>
          </a:prstGeom>
          <a:solidFill>
            <a:srgbClr val="8AB5EA"/>
          </a:solidFill>
          <a:ln w="31750">
            <a:solidFill>
              <a:srgbClr val="194A8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79814DD-FC2D-4D8A-9132-495D65E4B525}"/>
              </a:ext>
            </a:extLst>
          </p:cNvPr>
          <p:cNvSpPr/>
          <p:nvPr/>
        </p:nvSpPr>
        <p:spPr>
          <a:xfrm>
            <a:off x="301606" y="200866"/>
            <a:ext cx="51139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hm... quite a big subject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765A45-A3E4-4AFC-AA4C-B72676258976}"/>
              </a:ext>
            </a:extLst>
          </p:cNvPr>
          <p:cNvSpPr/>
          <p:nvPr/>
        </p:nvSpPr>
        <p:spPr>
          <a:xfrm>
            <a:off x="7454195" y="6083179"/>
            <a:ext cx="452720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阿</a:t>
            </a:r>
            <a:r>
              <a: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找找看關鍵字或是研究方向</a:t>
            </a:r>
          </a:p>
        </p:txBody>
      </p: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6285F8DE-166F-468F-A4F5-AC89B1388414}"/>
              </a:ext>
            </a:extLst>
          </p:cNvPr>
          <p:cNvGrpSpPr/>
          <p:nvPr/>
        </p:nvGrpSpPr>
        <p:grpSpPr>
          <a:xfrm>
            <a:off x="6294619" y="474874"/>
            <a:ext cx="5503897" cy="2426376"/>
            <a:chOff x="851503" y="952911"/>
            <a:chExt cx="5503897" cy="24263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43094D4-25E3-47C8-8BC1-802B2CC99E11}"/>
                </a:ext>
              </a:extLst>
            </p:cNvPr>
            <p:cNvSpPr/>
            <p:nvPr/>
          </p:nvSpPr>
          <p:spPr>
            <a:xfrm>
              <a:off x="1743399" y="952911"/>
              <a:ext cx="233910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機器學習演算法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EF4A190D-D703-49DA-9C63-1F6CFA45DCB0}"/>
                </a:ext>
              </a:extLst>
            </p:cNvPr>
            <p:cNvSpPr/>
            <p:nvPr/>
          </p:nvSpPr>
          <p:spPr>
            <a:xfrm>
              <a:off x="851503" y="2581537"/>
              <a:ext cx="20313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神經網路模型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482A329-95B3-419C-9EBA-E106916FC57B}"/>
                </a:ext>
              </a:extLst>
            </p:cNvPr>
            <p:cNvSpPr/>
            <p:nvPr/>
          </p:nvSpPr>
          <p:spPr>
            <a:xfrm>
              <a:off x="3708522" y="2917622"/>
              <a:ext cx="2646878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訓練聲音資料技巧</a:t>
              </a: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B0135419-821D-4E5B-9426-B290A20C3520}"/>
                </a:ext>
              </a:extLst>
            </p:cNvPr>
            <p:cNvSpPr/>
            <p:nvPr/>
          </p:nvSpPr>
          <p:spPr>
            <a:xfrm>
              <a:off x="2126486" y="1855423"/>
              <a:ext cx="3164071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Model</a:t>
              </a:r>
              <a:r>
                <a:rPr lang="zh-TW" altLang="en-US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、</a:t>
              </a:r>
              <a:r>
                <a:rPr lang="en-US" altLang="zh-TW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Technology</a:t>
              </a:r>
              <a:endParaRPr lang="zh-TW" altLang="en-US" sz="2400" b="1" u="sng" dirty="0"/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2E51AE3D-BBAD-4256-9C55-9833C77C0268}"/>
                </a:ext>
              </a:extLst>
            </p:cNvPr>
            <p:cNvSpPr/>
            <p:nvPr/>
          </p:nvSpPr>
          <p:spPr>
            <a:xfrm>
              <a:off x="4703697" y="1231098"/>
              <a:ext cx="11737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Queue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B466EC4-EA05-4B34-8824-15978746F1AE}"/>
              </a:ext>
            </a:extLst>
          </p:cNvPr>
          <p:cNvGrpSpPr/>
          <p:nvPr/>
        </p:nvGrpSpPr>
        <p:grpSpPr>
          <a:xfrm>
            <a:off x="301606" y="2725181"/>
            <a:ext cx="6208796" cy="3836559"/>
            <a:chOff x="5380654" y="2426532"/>
            <a:chExt cx="6208796" cy="3836559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47CC6B62-4464-49E7-B2A9-A5BA4D659E92}"/>
                </a:ext>
              </a:extLst>
            </p:cNvPr>
            <p:cNvSpPr/>
            <p:nvPr/>
          </p:nvSpPr>
          <p:spPr>
            <a:xfrm>
              <a:off x="9602368" y="3198167"/>
              <a:ext cx="19870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speech2text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537C579A-782B-4D83-95F6-93E26C82D841}"/>
                </a:ext>
              </a:extLst>
            </p:cNvPr>
            <p:cNvSpPr/>
            <p:nvPr/>
          </p:nvSpPr>
          <p:spPr>
            <a:xfrm>
              <a:off x="7583697" y="2426532"/>
              <a:ext cx="198708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text2speech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2D88EECF-AA2A-4A50-B742-4F080B58A6BB}"/>
                </a:ext>
              </a:extLst>
            </p:cNvPr>
            <p:cNvSpPr/>
            <p:nvPr/>
          </p:nvSpPr>
          <p:spPr>
            <a:xfrm>
              <a:off x="5741488" y="4496449"/>
              <a:ext cx="1669047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GenMusic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音樂生成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46935AEE-535A-4A6E-8485-4E917962FFB6}"/>
                </a:ext>
              </a:extLst>
            </p:cNvPr>
            <p:cNvSpPr/>
            <p:nvPr/>
          </p:nvSpPr>
          <p:spPr>
            <a:xfrm>
              <a:off x="8813692" y="4665063"/>
              <a:ext cx="2657138" cy="83099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auto </a:t>
              </a:r>
              <a:r>
                <a:rPr lang="en-US" altLang="zh-TW" sz="2400" b="1" dirty="0" err="1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compoding</a:t>
              </a:r>
              <a:endParaRPr lang="en-US" altLang="zh-TW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</a:t>
              </a:r>
              <a:r>
                <a:rPr lang="zh-TW" altLang="en-US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自動作曲</a:t>
              </a:r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)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3DD3D0E-D53F-495E-BD57-7A00768D3D88}"/>
                </a:ext>
              </a:extLst>
            </p:cNvPr>
            <p:cNvSpPr/>
            <p:nvPr/>
          </p:nvSpPr>
          <p:spPr>
            <a:xfrm>
              <a:off x="5380654" y="3451032"/>
              <a:ext cx="1710725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Fake voice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C65AA8F0-10AE-4EE6-8303-3474BDE659CF}"/>
                </a:ext>
              </a:extLst>
            </p:cNvPr>
            <p:cNvSpPr/>
            <p:nvPr/>
          </p:nvSpPr>
          <p:spPr>
            <a:xfrm>
              <a:off x="7963044" y="3771821"/>
              <a:ext cx="141577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TW" altLang="en-US" sz="2400" b="1" u="sng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應用場景</a:t>
              </a: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F2DCA94D-E0BA-48FB-8C8B-01BF151601BB}"/>
                </a:ext>
              </a:extLst>
            </p:cNvPr>
            <p:cNvSpPr/>
            <p:nvPr/>
          </p:nvSpPr>
          <p:spPr>
            <a:xfrm>
              <a:off x="6467856" y="5801426"/>
              <a:ext cx="3134512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zh-TW" sz="2400" b="1" dirty="0"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Speech Recognition</a:t>
              </a:r>
              <a:endParaRPr lang="zh-TW" altLang="en-US" sz="2400" b="1" dirty="0"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591426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Voice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5850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Vocal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690249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159A8437-61A5-477D-A1C2-8DCE276E7249}"/>
              </a:ext>
            </a:extLst>
          </p:cNvPr>
          <p:cNvSpPr/>
          <p:nvPr/>
        </p:nvSpPr>
        <p:spPr>
          <a:xfrm>
            <a:off x="5504492" y="3167390"/>
            <a:ext cx="27478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latin typeface="Consolas" panose="020B0609020204030204" pitchFamily="49" charset="0"/>
              </a:rPr>
              <a:t>Analysis in R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1AF84A-E846-4276-8741-D94EDDD20E3E}"/>
              </a:ext>
            </a:extLst>
          </p:cNvPr>
          <p:cNvSpPr/>
          <p:nvPr/>
        </p:nvSpPr>
        <p:spPr>
          <a:xfrm>
            <a:off x="3939640" y="3167390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{</a:t>
            </a:r>
            <a:r>
              <a:rPr lang="en-US" altLang="zh-TW" sz="2800" dirty="0">
                <a:latin typeface="Consolas" panose="020B0609020204030204" pitchFamily="49" charset="0"/>
              </a:rPr>
              <a:t>Audio</a:t>
            </a:r>
            <a:r>
              <a:rPr lang="en-US" altLang="zh-TW" sz="2800" dirty="0">
                <a:solidFill>
                  <a:srgbClr val="C00000"/>
                </a:solidFill>
                <a:latin typeface="Consolas" panose="020B0609020204030204" pitchFamily="49" charset="0"/>
              </a:rPr>
              <a:t>}</a:t>
            </a:r>
            <a:endParaRPr lang="zh-TW" altLang="en-US" sz="2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859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4471</Words>
  <Application>Microsoft Office PowerPoint</Application>
  <PresentationFormat>寬螢幕</PresentationFormat>
  <Paragraphs>602</Paragraphs>
  <Slides>55</Slides>
  <Notes>28</Notes>
  <HiddenSlides>4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55</vt:i4>
      </vt:variant>
    </vt:vector>
  </HeadingPairs>
  <TitlesOfParts>
    <vt:vector size="63" baseType="lpstr">
      <vt:lpstr>微軟正黑體</vt:lpstr>
      <vt:lpstr>新細明體</vt:lpstr>
      <vt:lpstr>Arial</vt:lpstr>
      <vt:lpstr>Calibri</vt:lpstr>
      <vt:lpstr>Calibri Light</vt:lpstr>
      <vt:lpstr>Cambria Math</vt:lpstr>
      <vt:lpstr>Consolas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佑駿 余</dc:creator>
  <cp:lastModifiedBy>佑駿 余</cp:lastModifiedBy>
  <cp:revision>157</cp:revision>
  <dcterms:created xsi:type="dcterms:W3CDTF">2020-10-16T09:24:00Z</dcterms:created>
  <dcterms:modified xsi:type="dcterms:W3CDTF">2020-10-17T08:07:31Z</dcterms:modified>
</cp:coreProperties>
</file>